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Lst>
  <p:sldSz cx="18288000" cy="10287000"/>
  <p:notesSz cx="6858000" cy="9144000"/>
  <p:embeddedFontLst>
    <p:embeddedFont>
      <p:font typeface="Canva Sans" panose="020B0604020202020204" charset="0"/>
      <p:regular r:id="rId14"/>
    </p:embeddedFont>
    <p:embeddedFont>
      <p:font typeface="Canva Sans Bold" panose="020B0604020202020204" charset="0"/>
      <p:regular r:id="rId15"/>
    </p:embeddedFont>
    <p:embeddedFont>
      <p:font typeface="Canva Sans Bold Italics" panose="020B0604020202020204" charset="0"/>
      <p:regular r:id="rId16"/>
    </p:embeddedFont>
    <p:embeddedFont>
      <p:font typeface="Futura Italics" panose="020B0604020202020204" charset="0"/>
      <p:regular r:id="rId17"/>
    </p:embeddedFont>
    <p:embeddedFont>
      <p:font typeface="Kingred Modern" panose="020B0604020202020204" charset="0"/>
      <p:regular r:id="rId18"/>
    </p:embeddedFont>
    <p:embeddedFont>
      <p:font typeface="Open Sans" panose="020B0606030504020204" pitchFamily="34" charset="0"/>
      <p:regular r:id="rId19"/>
    </p:embeddedFont>
    <p:embeddedFont>
      <p:font typeface="Open Sans Bold" panose="020B0806030504020204" charset="0"/>
      <p:regular r:id="rId20"/>
    </p:embeddedFont>
    <p:embeddedFont>
      <p:font typeface="Open Sans Bold Italics" panose="020B0604020202020204" charset="0"/>
      <p:regular r:id="rId21"/>
    </p:embeddedFont>
    <p:embeddedFont>
      <p:font typeface="Open Sans Italics" panose="020B0604020202020204" charset="0"/>
      <p:regular r:id="rId22"/>
    </p:embeddedFont>
    <p:embeddedFont>
      <p:font typeface="The Seasons" panose="020B0604020202020204" charset="0"/>
      <p:regular r:id="rId23"/>
    </p:embeddedFont>
    <p:embeddedFont>
      <p:font typeface="Times New Roman Bold" panose="02020803070505020304" pitchFamily="18"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sv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svg"/><Relationship Id="rId9"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603022" cy="812800"/>
          </a:xfrm>
        </p:grpSpPr>
        <p:sp>
          <p:nvSpPr>
            <p:cNvPr id="3" name="Freeform 3"/>
            <p:cNvSpPr/>
            <p:nvPr/>
          </p:nvSpPr>
          <p:spPr>
            <a:xfrm>
              <a:off x="0" y="0"/>
              <a:ext cx="1603022" cy="812800"/>
            </a:xfrm>
            <a:custGeom>
              <a:avLst/>
              <a:gdLst/>
              <a:ahLst/>
              <a:cxnLst/>
              <a:rect l="l" t="t" r="r" b="b"/>
              <a:pathLst>
                <a:path w="1603022" h="812800">
                  <a:moveTo>
                    <a:pt x="47700" y="0"/>
                  </a:moveTo>
                  <a:lnTo>
                    <a:pt x="1555323" y="0"/>
                  </a:lnTo>
                  <a:cubicBezTo>
                    <a:pt x="1567973" y="0"/>
                    <a:pt x="1580106" y="5025"/>
                    <a:pt x="1589051" y="13971"/>
                  </a:cubicBezTo>
                  <a:cubicBezTo>
                    <a:pt x="1597997" y="22916"/>
                    <a:pt x="1603022" y="35049"/>
                    <a:pt x="1603022" y="47700"/>
                  </a:cubicBezTo>
                  <a:lnTo>
                    <a:pt x="1603022" y="765100"/>
                  </a:lnTo>
                  <a:cubicBezTo>
                    <a:pt x="1603022" y="777751"/>
                    <a:pt x="1597997" y="789884"/>
                    <a:pt x="1589051" y="798829"/>
                  </a:cubicBezTo>
                  <a:cubicBezTo>
                    <a:pt x="1580106" y="807775"/>
                    <a:pt x="1567973" y="812800"/>
                    <a:pt x="1555323" y="812800"/>
                  </a:cubicBezTo>
                  <a:lnTo>
                    <a:pt x="47700" y="812800"/>
                  </a:lnTo>
                  <a:cubicBezTo>
                    <a:pt x="35049" y="812800"/>
                    <a:pt x="22916" y="807775"/>
                    <a:pt x="13971" y="798829"/>
                  </a:cubicBezTo>
                  <a:cubicBezTo>
                    <a:pt x="5025" y="789884"/>
                    <a:pt x="0" y="777751"/>
                    <a:pt x="0" y="765100"/>
                  </a:cubicBezTo>
                  <a:lnTo>
                    <a:pt x="0" y="47700"/>
                  </a:lnTo>
                  <a:cubicBezTo>
                    <a:pt x="0" y="35049"/>
                    <a:pt x="5025" y="22916"/>
                    <a:pt x="13971" y="13971"/>
                  </a:cubicBezTo>
                  <a:cubicBezTo>
                    <a:pt x="22916" y="5025"/>
                    <a:pt x="35049" y="0"/>
                    <a:pt x="47700" y="0"/>
                  </a:cubicBezTo>
                  <a:close/>
                </a:path>
              </a:pathLst>
            </a:custGeom>
            <a:blipFill>
              <a:blip r:embed="rId2"/>
              <a:stretch>
                <a:fillRect t="-5468" b="-5468"/>
              </a:stretch>
            </a:blipFill>
          </p:spPr>
        </p:sp>
      </p:grpSp>
      <p:sp>
        <p:nvSpPr>
          <p:cNvPr id="4" name="TextBox 4"/>
          <p:cNvSpPr txBox="1"/>
          <p:nvPr/>
        </p:nvSpPr>
        <p:spPr>
          <a:xfrm>
            <a:off x="6816037" y="2173214"/>
            <a:ext cx="4835749" cy="546172"/>
          </a:xfrm>
          <a:prstGeom prst="rect">
            <a:avLst/>
          </a:prstGeom>
        </p:spPr>
        <p:txBody>
          <a:bodyPr lIns="0" tIns="0" rIns="0" bIns="0" rtlCol="0" anchor="t">
            <a:spAutoFit/>
          </a:bodyPr>
          <a:lstStyle/>
          <a:p>
            <a:pPr marL="0" lvl="0" indent="0" algn="ctr">
              <a:lnSpc>
                <a:spcPts val="4414"/>
              </a:lnSpc>
              <a:spcBef>
                <a:spcPct val="0"/>
              </a:spcBef>
            </a:pPr>
            <a:r>
              <a:rPr lang="en-US" sz="3153" i="1">
                <a:solidFill>
                  <a:srgbClr val="FFFFFF"/>
                </a:solidFill>
                <a:latin typeface="Open Sans Italics"/>
                <a:ea typeface="Open Sans Italics"/>
                <a:cs typeface="Open Sans Italics"/>
                <a:sym typeface="Open Sans Italics"/>
              </a:rPr>
              <a:t>Your Local Home</a:t>
            </a:r>
          </a:p>
        </p:txBody>
      </p:sp>
      <p:sp>
        <p:nvSpPr>
          <p:cNvPr id="5" name="TextBox 5"/>
          <p:cNvSpPr txBox="1"/>
          <p:nvPr/>
        </p:nvSpPr>
        <p:spPr>
          <a:xfrm>
            <a:off x="2489822" y="3948179"/>
            <a:ext cx="13308356" cy="1425741"/>
          </a:xfrm>
          <a:prstGeom prst="rect">
            <a:avLst/>
          </a:prstGeom>
        </p:spPr>
        <p:txBody>
          <a:bodyPr lIns="0" tIns="0" rIns="0" bIns="0" rtlCol="0" anchor="t">
            <a:spAutoFit/>
          </a:bodyPr>
          <a:lstStyle/>
          <a:p>
            <a:pPr marL="0" lvl="0" indent="0" algn="ctr">
              <a:lnSpc>
                <a:spcPts val="10686"/>
              </a:lnSpc>
            </a:pPr>
            <a:r>
              <a:rPr lang="en-US" sz="10794">
                <a:solidFill>
                  <a:srgbClr val="FFFFFF"/>
                </a:solidFill>
                <a:latin typeface="The Seasons"/>
                <a:ea typeface="The Seasons"/>
                <a:cs typeface="The Seasons"/>
                <a:sym typeface="The Seasons"/>
              </a:rPr>
              <a:t>HOLIDAY HOME NT</a:t>
            </a:r>
          </a:p>
        </p:txBody>
      </p:sp>
      <p:sp>
        <p:nvSpPr>
          <p:cNvPr id="6" name="TextBox 6"/>
          <p:cNvSpPr txBox="1"/>
          <p:nvPr/>
        </p:nvSpPr>
        <p:spPr>
          <a:xfrm>
            <a:off x="12064108" y="6345470"/>
            <a:ext cx="4776695" cy="657055"/>
          </a:xfrm>
          <a:prstGeom prst="rect">
            <a:avLst/>
          </a:prstGeom>
        </p:spPr>
        <p:txBody>
          <a:bodyPr lIns="0" tIns="0" rIns="0" bIns="0" rtlCol="0" anchor="t">
            <a:spAutoFit/>
          </a:bodyPr>
          <a:lstStyle/>
          <a:p>
            <a:pPr marL="406254" lvl="1" indent="-203127" algn="ctr">
              <a:lnSpc>
                <a:spcPts val="2634"/>
              </a:lnSpc>
              <a:buFont typeface="Arial"/>
              <a:buChar char="•"/>
            </a:pPr>
            <a:r>
              <a:rPr lang="en-US" sz="1881">
                <a:solidFill>
                  <a:srgbClr val="FFFFFF"/>
                </a:solidFill>
                <a:latin typeface="Open Sans"/>
                <a:ea typeface="Open Sans"/>
                <a:cs typeface="Open Sans"/>
                <a:sym typeface="Open Sans"/>
              </a:rPr>
              <a:t>Mohammad Jobaidul Hoque</a:t>
            </a:r>
          </a:p>
          <a:p>
            <a:pPr marL="406254" lvl="1" indent="-203127" algn="ctr">
              <a:lnSpc>
                <a:spcPts val="2634"/>
              </a:lnSpc>
              <a:spcBef>
                <a:spcPct val="0"/>
              </a:spcBef>
              <a:buFont typeface="Arial"/>
              <a:buChar char="•"/>
            </a:pPr>
            <a:r>
              <a:rPr lang="en-US" sz="1881">
                <a:solidFill>
                  <a:srgbClr val="FFFFFF"/>
                </a:solidFill>
                <a:latin typeface="Open Sans"/>
                <a:ea typeface="Open Sans"/>
                <a:cs typeface="Open Sans"/>
                <a:sym typeface="Open Sans"/>
              </a:rPr>
              <a:t>Synthia Islam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2210564" y="2511164"/>
            <a:ext cx="8029957" cy="9515232"/>
            <a:chOff x="0" y="0"/>
            <a:chExt cx="1167514" cy="1383465"/>
          </a:xfrm>
        </p:grpSpPr>
        <p:sp>
          <p:nvSpPr>
            <p:cNvPr id="3" name="Freeform 3"/>
            <p:cNvSpPr/>
            <p:nvPr/>
          </p:nvSpPr>
          <p:spPr>
            <a:xfrm>
              <a:off x="0" y="0"/>
              <a:ext cx="1167514" cy="1383465"/>
            </a:xfrm>
            <a:custGeom>
              <a:avLst/>
              <a:gdLst/>
              <a:ahLst/>
              <a:cxnLst/>
              <a:rect l="l" t="t" r="r" b="b"/>
              <a:pathLst>
                <a:path w="1167514" h="1383465">
                  <a:moveTo>
                    <a:pt x="0" y="0"/>
                  </a:moveTo>
                  <a:lnTo>
                    <a:pt x="1167514" y="0"/>
                  </a:lnTo>
                  <a:lnTo>
                    <a:pt x="1167514" y="1383465"/>
                  </a:lnTo>
                  <a:lnTo>
                    <a:pt x="0" y="1383465"/>
                  </a:lnTo>
                  <a:close/>
                </a:path>
              </a:pathLst>
            </a:custGeom>
            <a:blipFill>
              <a:blip r:embed="rId2"/>
              <a:stretch>
                <a:fillRect l="-31162" r="-31162"/>
              </a:stretch>
            </a:blipFill>
          </p:spPr>
        </p:sp>
      </p:grpSp>
      <p:sp>
        <p:nvSpPr>
          <p:cNvPr id="4" name="Freeform 4"/>
          <p:cNvSpPr/>
          <p:nvPr/>
        </p:nvSpPr>
        <p:spPr>
          <a:xfrm>
            <a:off x="1397697" y="2511164"/>
            <a:ext cx="1306090" cy="1030302"/>
          </a:xfrm>
          <a:custGeom>
            <a:avLst/>
            <a:gdLst/>
            <a:ahLst/>
            <a:cxnLst/>
            <a:rect l="l" t="t" r="r" b="b"/>
            <a:pathLst>
              <a:path w="1306090" h="1030302">
                <a:moveTo>
                  <a:pt x="0" y="0"/>
                </a:moveTo>
                <a:lnTo>
                  <a:pt x="1306090" y="0"/>
                </a:lnTo>
                <a:lnTo>
                  <a:pt x="1306090" y="1030302"/>
                </a:lnTo>
                <a:lnTo>
                  <a:pt x="0" y="1030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59653" y="4239635"/>
            <a:ext cx="1144133" cy="903865"/>
          </a:xfrm>
          <a:custGeom>
            <a:avLst/>
            <a:gdLst/>
            <a:ahLst/>
            <a:cxnLst/>
            <a:rect l="l" t="t" r="r" b="b"/>
            <a:pathLst>
              <a:path w="1144133" h="903865">
                <a:moveTo>
                  <a:pt x="0" y="0"/>
                </a:moveTo>
                <a:lnTo>
                  <a:pt x="1144134" y="0"/>
                </a:lnTo>
                <a:lnTo>
                  <a:pt x="1144134" y="903865"/>
                </a:lnTo>
                <a:lnTo>
                  <a:pt x="0" y="903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86598" y="7489423"/>
            <a:ext cx="1508363" cy="1233087"/>
          </a:xfrm>
          <a:custGeom>
            <a:avLst/>
            <a:gdLst/>
            <a:ahLst/>
            <a:cxnLst/>
            <a:rect l="l" t="t" r="r" b="b"/>
            <a:pathLst>
              <a:path w="1508363" h="1233087">
                <a:moveTo>
                  <a:pt x="0" y="0"/>
                </a:moveTo>
                <a:lnTo>
                  <a:pt x="1508363" y="0"/>
                </a:lnTo>
                <a:lnTo>
                  <a:pt x="1508363" y="1233087"/>
                </a:lnTo>
                <a:lnTo>
                  <a:pt x="0" y="1233087"/>
                </a:lnTo>
                <a:lnTo>
                  <a:pt x="0" y="0"/>
                </a:lnTo>
                <a:close/>
              </a:path>
            </a:pathLst>
          </a:custGeom>
          <a:blipFill>
            <a:blip r:embed="rId7"/>
            <a:stretch>
              <a:fillRect/>
            </a:stretch>
          </a:blipFill>
        </p:spPr>
      </p:sp>
      <p:sp>
        <p:nvSpPr>
          <p:cNvPr id="7" name="Freeform 7"/>
          <p:cNvSpPr/>
          <p:nvPr/>
        </p:nvSpPr>
        <p:spPr>
          <a:xfrm>
            <a:off x="1486598" y="5700330"/>
            <a:ext cx="540655" cy="1232262"/>
          </a:xfrm>
          <a:custGeom>
            <a:avLst/>
            <a:gdLst/>
            <a:ahLst/>
            <a:cxnLst/>
            <a:rect l="l" t="t" r="r" b="b"/>
            <a:pathLst>
              <a:path w="540655" h="1232262">
                <a:moveTo>
                  <a:pt x="0" y="0"/>
                </a:moveTo>
                <a:lnTo>
                  <a:pt x="540655" y="0"/>
                </a:lnTo>
                <a:lnTo>
                  <a:pt x="540655" y="1232263"/>
                </a:lnTo>
                <a:lnTo>
                  <a:pt x="0" y="12322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2396953" y="5700330"/>
            <a:ext cx="613667" cy="1232262"/>
          </a:xfrm>
          <a:custGeom>
            <a:avLst/>
            <a:gdLst/>
            <a:ahLst/>
            <a:cxnLst/>
            <a:rect l="l" t="t" r="r" b="b"/>
            <a:pathLst>
              <a:path w="613667" h="1232262">
                <a:moveTo>
                  <a:pt x="0" y="0"/>
                </a:moveTo>
                <a:lnTo>
                  <a:pt x="613667" y="0"/>
                </a:lnTo>
                <a:lnTo>
                  <a:pt x="613667" y="1232263"/>
                </a:lnTo>
                <a:lnTo>
                  <a:pt x="0" y="12322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3092088" y="2177789"/>
            <a:ext cx="8053640" cy="6051367"/>
          </a:xfrm>
          <a:prstGeom prst="rect">
            <a:avLst/>
          </a:prstGeom>
        </p:spPr>
        <p:txBody>
          <a:bodyPr lIns="0" tIns="0" rIns="0" bIns="0" rtlCol="0" anchor="t">
            <a:spAutoFit/>
          </a:bodyPr>
          <a:lstStyle/>
          <a:p>
            <a:pPr algn="ctr">
              <a:lnSpc>
                <a:spcPts val="6878"/>
              </a:lnSpc>
            </a:pPr>
            <a:r>
              <a:rPr lang="en-US" sz="3439" b="1" dirty="0">
                <a:solidFill>
                  <a:srgbClr val="3D3D3D"/>
                </a:solidFill>
                <a:latin typeface="Times New Roman Bold"/>
                <a:ea typeface="Times New Roman Bold"/>
                <a:cs typeface="Times New Roman Bold"/>
                <a:sym typeface="Times New Roman Bold"/>
              </a:rPr>
              <a:t>Empowerment of Indigenous Communities </a:t>
            </a:r>
          </a:p>
          <a:p>
            <a:pPr algn="ctr">
              <a:lnSpc>
                <a:spcPts val="6878"/>
              </a:lnSpc>
            </a:pPr>
            <a:endParaRPr lang="en-US" sz="3439" b="1" dirty="0">
              <a:solidFill>
                <a:srgbClr val="3D3D3D"/>
              </a:solidFill>
              <a:latin typeface="Times New Roman Bold"/>
              <a:ea typeface="Times New Roman Bold"/>
              <a:cs typeface="Times New Roman Bold"/>
              <a:sym typeface="Times New Roman Bold"/>
            </a:endParaRPr>
          </a:p>
          <a:p>
            <a:pPr algn="ctr">
              <a:lnSpc>
                <a:spcPts val="6878"/>
              </a:lnSpc>
            </a:pPr>
            <a:r>
              <a:rPr lang="en-US" sz="3439" b="1" dirty="0">
                <a:solidFill>
                  <a:srgbClr val="3D3D3D"/>
                </a:solidFill>
                <a:latin typeface="Times New Roman Bold"/>
                <a:ea typeface="Times New Roman Bold"/>
                <a:cs typeface="Times New Roman Bold"/>
                <a:sym typeface="Times New Roman Bold"/>
              </a:rPr>
              <a:t> Tourism Growth and Economic Impact </a:t>
            </a:r>
          </a:p>
          <a:p>
            <a:pPr algn="ctr">
              <a:lnSpc>
                <a:spcPts val="6878"/>
              </a:lnSpc>
            </a:pPr>
            <a:endParaRPr lang="en-US" sz="3439" b="1" dirty="0">
              <a:solidFill>
                <a:srgbClr val="3D3D3D"/>
              </a:solidFill>
              <a:latin typeface="Times New Roman Bold"/>
              <a:ea typeface="Times New Roman Bold"/>
              <a:cs typeface="Times New Roman Bold"/>
              <a:sym typeface="Times New Roman Bold"/>
            </a:endParaRPr>
          </a:p>
          <a:p>
            <a:pPr algn="ctr">
              <a:lnSpc>
                <a:spcPts val="6878"/>
              </a:lnSpc>
            </a:pPr>
            <a:r>
              <a:rPr lang="en-US" sz="3439" b="1" dirty="0">
                <a:solidFill>
                  <a:srgbClr val="3D3D3D"/>
                </a:solidFill>
                <a:latin typeface="Times New Roman Bold"/>
                <a:ea typeface="Times New Roman Bold"/>
                <a:cs typeface="Times New Roman Bold"/>
                <a:sym typeface="Times New Roman Bold"/>
              </a:rPr>
              <a:t> Unique and Authentic Tourism </a:t>
            </a:r>
          </a:p>
          <a:p>
            <a:pPr algn="ctr">
              <a:lnSpc>
                <a:spcPts val="6878"/>
              </a:lnSpc>
            </a:pPr>
            <a:endParaRPr lang="en-US" sz="3439" b="1" dirty="0">
              <a:solidFill>
                <a:srgbClr val="3D3D3D"/>
              </a:solidFill>
              <a:latin typeface="Times New Roman Bold"/>
              <a:ea typeface="Times New Roman Bold"/>
              <a:cs typeface="Times New Roman Bold"/>
              <a:sym typeface="Times New Roman Bold"/>
            </a:endParaRPr>
          </a:p>
          <a:p>
            <a:pPr algn="ctr">
              <a:lnSpc>
                <a:spcPts val="6878"/>
              </a:lnSpc>
            </a:pPr>
            <a:r>
              <a:rPr lang="en-US" sz="3439" b="1" dirty="0">
                <a:solidFill>
                  <a:srgbClr val="3D3D3D"/>
                </a:solidFill>
                <a:latin typeface="Times New Roman Bold"/>
                <a:ea typeface="Times New Roman Bold"/>
                <a:cs typeface="Times New Roman Bold"/>
                <a:sym typeface="Times New Roman Bold"/>
              </a:rPr>
              <a:t> Sustainable Tourism Practices</a:t>
            </a:r>
          </a:p>
        </p:txBody>
      </p:sp>
      <p:sp>
        <p:nvSpPr>
          <p:cNvPr id="10" name="TextBox 10"/>
          <p:cNvSpPr txBox="1"/>
          <p:nvPr/>
        </p:nvSpPr>
        <p:spPr>
          <a:xfrm>
            <a:off x="4060735" y="642716"/>
            <a:ext cx="8871204" cy="695769"/>
          </a:xfrm>
          <a:prstGeom prst="rect">
            <a:avLst/>
          </a:prstGeom>
        </p:spPr>
        <p:txBody>
          <a:bodyPr lIns="0" tIns="0" rIns="0" bIns="0" rtlCol="0" anchor="t">
            <a:spAutoFit/>
          </a:bodyPr>
          <a:lstStyle/>
          <a:p>
            <a:pPr marL="0" lvl="0" indent="0" algn="ctr">
              <a:lnSpc>
                <a:spcPts val="5750"/>
              </a:lnSpc>
              <a:spcBef>
                <a:spcPct val="0"/>
              </a:spcBef>
            </a:pPr>
            <a:r>
              <a:rPr lang="en-US" sz="4107" b="1" i="1" dirty="0">
                <a:solidFill>
                  <a:srgbClr val="00A8A6"/>
                </a:solidFill>
                <a:latin typeface="Open Sans Bold Italics"/>
                <a:ea typeface="Open Sans Bold Italics"/>
                <a:cs typeface="Open Sans Bold Italics"/>
                <a:sym typeface="Open Sans Bold Italics"/>
              </a:rPr>
              <a:t>Outcomes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2" name="TextBox 2"/>
          <p:cNvSpPr txBox="1"/>
          <p:nvPr/>
        </p:nvSpPr>
        <p:spPr>
          <a:xfrm>
            <a:off x="2054658" y="2584770"/>
            <a:ext cx="12400747" cy="6403878"/>
          </a:xfrm>
          <a:prstGeom prst="rect">
            <a:avLst/>
          </a:prstGeom>
        </p:spPr>
        <p:txBody>
          <a:bodyPr lIns="0" tIns="0" rIns="0" bIns="0" rtlCol="0" anchor="t">
            <a:spAutoFit/>
          </a:bodyPr>
          <a:lstStyle/>
          <a:p>
            <a:pPr algn="l">
              <a:lnSpc>
                <a:spcPts val="5605"/>
              </a:lnSpc>
            </a:pPr>
            <a:r>
              <a:rPr lang="en-US" sz="4003" b="1">
                <a:solidFill>
                  <a:srgbClr val="3D3D3D"/>
                </a:solidFill>
                <a:latin typeface="Times New Roman Bold"/>
                <a:ea typeface="Times New Roman Bold"/>
                <a:cs typeface="Times New Roman Bold"/>
                <a:sym typeface="Times New Roman Bold"/>
              </a:rPr>
              <a:t>Cost-Effective, Scalable Machine Learning Model</a:t>
            </a:r>
          </a:p>
          <a:p>
            <a:pPr algn="l">
              <a:lnSpc>
                <a:spcPts val="5605"/>
              </a:lnSpc>
            </a:pPr>
            <a:endParaRPr lang="en-US" sz="4003" b="1">
              <a:solidFill>
                <a:srgbClr val="3D3D3D"/>
              </a:solidFill>
              <a:latin typeface="Times New Roman Bold"/>
              <a:ea typeface="Times New Roman Bold"/>
              <a:cs typeface="Times New Roman Bold"/>
              <a:sym typeface="Times New Roman Bold"/>
            </a:endParaRPr>
          </a:p>
          <a:p>
            <a:pPr algn="l">
              <a:lnSpc>
                <a:spcPts val="5605"/>
              </a:lnSpc>
            </a:pPr>
            <a:r>
              <a:rPr lang="en-US" sz="4003" b="1">
                <a:solidFill>
                  <a:srgbClr val="3D3D3D"/>
                </a:solidFill>
                <a:latin typeface="Times New Roman Bold"/>
                <a:ea typeface="Times New Roman Bold"/>
                <a:cs typeface="Times New Roman Bold"/>
                <a:sym typeface="Times New Roman Bold"/>
              </a:rPr>
              <a:t> Resource Efficiency </a:t>
            </a:r>
          </a:p>
          <a:p>
            <a:pPr algn="l">
              <a:lnSpc>
                <a:spcPts val="5605"/>
              </a:lnSpc>
            </a:pPr>
            <a:r>
              <a:rPr lang="en-US" sz="4003" b="1">
                <a:solidFill>
                  <a:srgbClr val="3D3D3D"/>
                </a:solidFill>
                <a:latin typeface="Times New Roman Bold"/>
                <a:ea typeface="Times New Roman Bold"/>
                <a:cs typeface="Times New Roman Bold"/>
                <a:sym typeface="Times New Roman Bold"/>
              </a:rPr>
              <a:t> </a:t>
            </a:r>
          </a:p>
          <a:p>
            <a:pPr algn="l">
              <a:lnSpc>
                <a:spcPts val="5605"/>
              </a:lnSpc>
            </a:pPr>
            <a:r>
              <a:rPr lang="en-US" sz="4003" b="1">
                <a:solidFill>
                  <a:srgbClr val="3D3D3D"/>
                </a:solidFill>
                <a:latin typeface="Times New Roman Bold"/>
                <a:ea typeface="Times New Roman Bold"/>
                <a:cs typeface="Times New Roman Bold"/>
                <a:sym typeface="Times New Roman Bold"/>
              </a:rPr>
              <a:t> Ready Local Population Base</a:t>
            </a:r>
          </a:p>
          <a:p>
            <a:pPr algn="l">
              <a:lnSpc>
                <a:spcPts val="5605"/>
              </a:lnSpc>
            </a:pPr>
            <a:endParaRPr lang="en-US" sz="4003" b="1">
              <a:solidFill>
                <a:srgbClr val="3D3D3D"/>
              </a:solidFill>
              <a:latin typeface="Times New Roman Bold"/>
              <a:ea typeface="Times New Roman Bold"/>
              <a:cs typeface="Times New Roman Bold"/>
              <a:sym typeface="Times New Roman Bold"/>
            </a:endParaRPr>
          </a:p>
          <a:p>
            <a:pPr algn="l">
              <a:lnSpc>
                <a:spcPts val="5605"/>
              </a:lnSpc>
            </a:pPr>
            <a:r>
              <a:rPr lang="en-US" sz="4003" b="1">
                <a:solidFill>
                  <a:srgbClr val="3D3D3D"/>
                </a:solidFill>
                <a:latin typeface="Times New Roman Bold"/>
                <a:ea typeface="Times New Roman Bold"/>
                <a:cs typeface="Times New Roman Bold"/>
                <a:sym typeface="Times New Roman Bold"/>
              </a:rPr>
              <a:t>Minimal Upfront Investment </a:t>
            </a:r>
          </a:p>
          <a:p>
            <a:pPr algn="l">
              <a:lnSpc>
                <a:spcPts val="5605"/>
              </a:lnSpc>
            </a:pPr>
            <a:endParaRPr lang="en-US" sz="4003" b="1">
              <a:solidFill>
                <a:srgbClr val="3D3D3D"/>
              </a:solidFill>
              <a:latin typeface="Times New Roman Bold"/>
              <a:ea typeface="Times New Roman Bold"/>
              <a:cs typeface="Times New Roman Bold"/>
              <a:sym typeface="Times New Roman Bold"/>
            </a:endParaRPr>
          </a:p>
          <a:p>
            <a:pPr algn="l">
              <a:lnSpc>
                <a:spcPts val="5605"/>
              </a:lnSpc>
            </a:pPr>
            <a:r>
              <a:rPr lang="en-US" sz="4003" b="1">
                <a:solidFill>
                  <a:srgbClr val="3D3D3D"/>
                </a:solidFill>
                <a:latin typeface="Times New Roman Bold"/>
                <a:ea typeface="Times New Roman Bold"/>
                <a:cs typeface="Times New Roman Bold"/>
                <a:sym typeface="Times New Roman Bold"/>
              </a:rPr>
              <a:t>Alignment with Global Sustainability Goals</a:t>
            </a:r>
          </a:p>
        </p:txBody>
      </p:sp>
      <p:sp>
        <p:nvSpPr>
          <p:cNvPr id="3" name="Freeform 3"/>
          <p:cNvSpPr/>
          <p:nvPr/>
        </p:nvSpPr>
        <p:spPr>
          <a:xfrm>
            <a:off x="724762" y="2624572"/>
            <a:ext cx="952985" cy="914866"/>
          </a:xfrm>
          <a:custGeom>
            <a:avLst/>
            <a:gdLst/>
            <a:ahLst/>
            <a:cxnLst/>
            <a:rect l="l" t="t" r="r" b="b"/>
            <a:pathLst>
              <a:path w="952985" h="914866">
                <a:moveTo>
                  <a:pt x="0" y="0"/>
                </a:moveTo>
                <a:lnTo>
                  <a:pt x="952985" y="0"/>
                </a:lnTo>
                <a:lnTo>
                  <a:pt x="952985" y="914866"/>
                </a:lnTo>
                <a:lnTo>
                  <a:pt x="0" y="9148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24762" y="3883007"/>
            <a:ext cx="1067986" cy="1070662"/>
          </a:xfrm>
          <a:custGeom>
            <a:avLst/>
            <a:gdLst/>
            <a:ahLst/>
            <a:cxnLst/>
            <a:rect l="l" t="t" r="r" b="b"/>
            <a:pathLst>
              <a:path w="1067986" h="1070662">
                <a:moveTo>
                  <a:pt x="0" y="0"/>
                </a:moveTo>
                <a:lnTo>
                  <a:pt x="1067986" y="0"/>
                </a:lnTo>
                <a:lnTo>
                  <a:pt x="1067986" y="1070662"/>
                </a:lnTo>
                <a:lnTo>
                  <a:pt x="0" y="10706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24762" y="5173414"/>
            <a:ext cx="1122802" cy="1140865"/>
          </a:xfrm>
          <a:custGeom>
            <a:avLst/>
            <a:gdLst/>
            <a:ahLst/>
            <a:cxnLst/>
            <a:rect l="l" t="t" r="r" b="b"/>
            <a:pathLst>
              <a:path w="1122802" h="1140865">
                <a:moveTo>
                  <a:pt x="0" y="0"/>
                </a:moveTo>
                <a:lnTo>
                  <a:pt x="1122801" y="0"/>
                </a:lnTo>
                <a:lnTo>
                  <a:pt x="1122801" y="1140865"/>
                </a:lnTo>
                <a:lnTo>
                  <a:pt x="0" y="1140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10411" y="6657179"/>
            <a:ext cx="751504" cy="1121648"/>
          </a:xfrm>
          <a:custGeom>
            <a:avLst/>
            <a:gdLst/>
            <a:ahLst/>
            <a:cxnLst/>
            <a:rect l="l" t="t" r="r" b="b"/>
            <a:pathLst>
              <a:path w="751504" h="1121648">
                <a:moveTo>
                  <a:pt x="0" y="0"/>
                </a:moveTo>
                <a:lnTo>
                  <a:pt x="751504" y="0"/>
                </a:lnTo>
                <a:lnTo>
                  <a:pt x="751504" y="1121648"/>
                </a:lnTo>
                <a:lnTo>
                  <a:pt x="0" y="112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78087" y="8290035"/>
            <a:ext cx="969477" cy="968265"/>
          </a:xfrm>
          <a:custGeom>
            <a:avLst/>
            <a:gdLst/>
            <a:ahLst/>
            <a:cxnLst/>
            <a:rect l="l" t="t" r="r" b="b"/>
            <a:pathLst>
              <a:path w="969477" h="968265">
                <a:moveTo>
                  <a:pt x="0" y="0"/>
                </a:moveTo>
                <a:lnTo>
                  <a:pt x="969476" y="0"/>
                </a:lnTo>
                <a:lnTo>
                  <a:pt x="969476" y="968265"/>
                </a:lnTo>
                <a:lnTo>
                  <a:pt x="0" y="9682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2108195" y="3539438"/>
            <a:ext cx="6179805" cy="6900981"/>
          </a:xfrm>
          <a:custGeom>
            <a:avLst/>
            <a:gdLst/>
            <a:ahLst/>
            <a:cxnLst/>
            <a:rect l="l" t="t" r="r" b="b"/>
            <a:pathLst>
              <a:path w="6179805" h="6900981">
                <a:moveTo>
                  <a:pt x="0" y="0"/>
                </a:moveTo>
                <a:lnTo>
                  <a:pt x="6179805" y="0"/>
                </a:lnTo>
                <a:lnTo>
                  <a:pt x="6179805" y="6900981"/>
                </a:lnTo>
                <a:lnTo>
                  <a:pt x="0" y="6900981"/>
                </a:lnTo>
                <a:lnTo>
                  <a:pt x="0" y="0"/>
                </a:lnTo>
                <a:close/>
              </a:path>
            </a:pathLst>
          </a:custGeom>
          <a:blipFill>
            <a:blip r:embed="rId12"/>
            <a:stretch>
              <a:fillRect l="-7361" r="-4308"/>
            </a:stretch>
          </a:blipFill>
        </p:spPr>
      </p:sp>
      <p:sp>
        <p:nvSpPr>
          <p:cNvPr id="9" name="TextBox 9"/>
          <p:cNvSpPr txBox="1"/>
          <p:nvPr/>
        </p:nvSpPr>
        <p:spPr>
          <a:xfrm>
            <a:off x="4060735" y="642716"/>
            <a:ext cx="8871204" cy="712279"/>
          </a:xfrm>
          <a:prstGeom prst="rect">
            <a:avLst/>
          </a:prstGeom>
        </p:spPr>
        <p:txBody>
          <a:bodyPr lIns="0" tIns="0" rIns="0" bIns="0" rtlCol="0" anchor="t">
            <a:spAutoFit/>
          </a:bodyPr>
          <a:lstStyle/>
          <a:p>
            <a:pPr marL="0" lvl="0" indent="0" algn="ctr">
              <a:lnSpc>
                <a:spcPts val="5890"/>
              </a:lnSpc>
              <a:spcBef>
                <a:spcPct val="0"/>
              </a:spcBef>
            </a:pPr>
            <a:r>
              <a:rPr lang="en-US" sz="4207" b="1" i="1">
                <a:solidFill>
                  <a:srgbClr val="00A8A6"/>
                </a:solidFill>
                <a:latin typeface="Open Sans Bold Italics"/>
                <a:ea typeface="Open Sans Bold Italics"/>
                <a:cs typeface="Open Sans Bold Italics"/>
                <a:sym typeface="Open Sans Bold Italics"/>
              </a:rPr>
              <a:t>FEASIBILITY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3680462" y="3785979"/>
            <a:ext cx="3046297" cy="304629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t="-367" b="-367"/>
              </a:stretch>
            </a:blipFill>
          </p:spPr>
        </p:sp>
      </p:grpSp>
      <p:grpSp>
        <p:nvGrpSpPr>
          <p:cNvPr id="4" name="Group 4"/>
          <p:cNvGrpSpPr/>
          <p:nvPr/>
        </p:nvGrpSpPr>
        <p:grpSpPr>
          <a:xfrm>
            <a:off x="10896973" y="3785979"/>
            <a:ext cx="3109463" cy="3109463"/>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3872" r="-3872"/>
              </a:stretch>
            </a:blipFill>
          </p:spPr>
        </p:sp>
      </p:grpSp>
      <p:sp>
        <p:nvSpPr>
          <p:cNvPr id="6" name="TextBox 6"/>
          <p:cNvSpPr txBox="1"/>
          <p:nvPr/>
        </p:nvSpPr>
        <p:spPr>
          <a:xfrm>
            <a:off x="7005146" y="962025"/>
            <a:ext cx="4724836" cy="629729"/>
          </a:xfrm>
          <a:prstGeom prst="rect">
            <a:avLst/>
          </a:prstGeom>
        </p:spPr>
        <p:txBody>
          <a:bodyPr lIns="0" tIns="0" rIns="0" bIns="0" rtlCol="0" anchor="t">
            <a:spAutoFit/>
          </a:bodyPr>
          <a:lstStyle/>
          <a:p>
            <a:pPr marL="0" lvl="0" indent="0" algn="ctr">
              <a:lnSpc>
                <a:spcPts val="5190"/>
              </a:lnSpc>
              <a:spcBef>
                <a:spcPct val="0"/>
              </a:spcBef>
            </a:pPr>
            <a:r>
              <a:rPr lang="en-US" sz="3707" b="1">
                <a:solidFill>
                  <a:srgbClr val="00A8A6"/>
                </a:solidFill>
                <a:latin typeface="Open Sans Bold"/>
                <a:ea typeface="Open Sans Bold"/>
                <a:cs typeface="Open Sans Bold"/>
                <a:sym typeface="Open Sans Bold"/>
              </a:rPr>
              <a:t>TEAM   MEMBERS</a:t>
            </a:r>
          </a:p>
        </p:txBody>
      </p:sp>
      <p:sp>
        <p:nvSpPr>
          <p:cNvPr id="7" name="TextBox 7"/>
          <p:cNvSpPr txBox="1"/>
          <p:nvPr/>
        </p:nvSpPr>
        <p:spPr>
          <a:xfrm>
            <a:off x="3185116" y="7109174"/>
            <a:ext cx="4263939" cy="401406"/>
          </a:xfrm>
          <a:prstGeom prst="rect">
            <a:avLst/>
          </a:prstGeom>
        </p:spPr>
        <p:txBody>
          <a:bodyPr lIns="0" tIns="0" rIns="0" bIns="0" rtlCol="0" anchor="t">
            <a:spAutoFit/>
          </a:bodyPr>
          <a:lstStyle/>
          <a:p>
            <a:pPr algn="ctr">
              <a:lnSpc>
                <a:spcPts val="3319"/>
              </a:lnSpc>
              <a:spcBef>
                <a:spcPct val="0"/>
              </a:spcBef>
            </a:pPr>
            <a:r>
              <a:rPr lang="en-US" sz="2370" b="1">
                <a:solidFill>
                  <a:srgbClr val="000000"/>
                </a:solidFill>
                <a:latin typeface="Canva Sans Bold"/>
                <a:ea typeface="Canva Sans Bold"/>
                <a:cs typeface="Canva Sans Bold"/>
                <a:sym typeface="Canva Sans Bold"/>
              </a:rPr>
              <a:t>Mohammad Jobaidul Hoque</a:t>
            </a:r>
          </a:p>
        </p:txBody>
      </p:sp>
      <p:sp>
        <p:nvSpPr>
          <p:cNvPr id="8" name="TextBox 8"/>
          <p:cNvSpPr txBox="1"/>
          <p:nvPr/>
        </p:nvSpPr>
        <p:spPr>
          <a:xfrm>
            <a:off x="2883652" y="7547071"/>
            <a:ext cx="4866866" cy="379661"/>
          </a:xfrm>
          <a:prstGeom prst="rect">
            <a:avLst/>
          </a:prstGeom>
        </p:spPr>
        <p:txBody>
          <a:bodyPr lIns="0" tIns="0" rIns="0" bIns="0" rtlCol="0" anchor="t">
            <a:spAutoFit/>
          </a:bodyPr>
          <a:lstStyle/>
          <a:p>
            <a:pPr algn="ctr">
              <a:lnSpc>
                <a:spcPts val="3134"/>
              </a:lnSpc>
              <a:spcBef>
                <a:spcPct val="0"/>
              </a:spcBef>
            </a:pPr>
            <a:r>
              <a:rPr lang="en-US" sz="2239">
                <a:solidFill>
                  <a:srgbClr val="000000"/>
                </a:solidFill>
                <a:latin typeface="Canva Sans"/>
                <a:ea typeface="Canva Sans"/>
                <a:cs typeface="Canva Sans"/>
                <a:sym typeface="Canva Sans"/>
              </a:rPr>
              <a:t>s369199@students.cdu.edu.au</a:t>
            </a:r>
          </a:p>
        </p:txBody>
      </p:sp>
      <p:sp>
        <p:nvSpPr>
          <p:cNvPr id="9" name="TextBox 9"/>
          <p:cNvSpPr txBox="1"/>
          <p:nvPr/>
        </p:nvSpPr>
        <p:spPr>
          <a:xfrm>
            <a:off x="11095280" y="7109174"/>
            <a:ext cx="2712845" cy="399217"/>
          </a:xfrm>
          <a:prstGeom prst="rect">
            <a:avLst/>
          </a:prstGeom>
        </p:spPr>
        <p:txBody>
          <a:bodyPr lIns="0" tIns="0" rIns="0" bIns="0" rtlCol="0" anchor="t">
            <a:spAutoFit/>
          </a:bodyPr>
          <a:lstStyle/>
          <a:p>
            <a:pPr algn="ctr">
              <a:lnSpc>
                <a:spcPts val="3387"/>
              </a:lnSpc>
              <a:spcBef>
                <a:spcPct val="0"/>
              </a:spcBef>
            </a:pPr>
            <a:r>
              <a:rPr lang="en-US" sz="2419" b="1" dirty="0">
                <a:solidFill>
                  <a:srgbClr val="000000"/>
                </a:solidFill>
                <a:latin typeface="Canva Sans Bold"/>
                <a:ea typeface="Canva Sans Bold"/>
                <a:cs typeface="Canva Sans Bold"/>
                <a:sym typeface="Canva Sans Bold"/>
              </a:rPr>
              <a:t>Synthia Islam</a:t>
            </a:r>
          </a:p>
        </p:txBody>
      </p:sp>
      <p:sp>
        <p:nvSpPr>
          <p:cNvPr id="10" name="TextBox 10"/>
          <p:cNvSpPr txBox="1"/>
          <p:nvPr/>
        </p:nvSpPr>
        <p:spPr>
          <a:xfrm>
            <a:off x="9369294" y="7510580"/>
            <a:ext cx="6164819" cy="377021"/>
          </a:xfrm>
          <a:prstGeom prst="rect">
            <a:avLst/>
          </a:prstGeom>
        </p:spPr>
        <p:txBody>
          <a:bodyPr lIns="0" tIns="0" rIns="0" bIns="0" rtlCol="0" anchor="t">
            <a:spAutoFit/>
          </a:bodyPr>
          <a:lstStyle/>
          <a:p>
            <a:pPr algn="ctr">
              <a:lnSpc>
                <a:spcPts val="3199"/>
              </a:lnSpc>
              <a:spcBef>
                <a:spcPct val="0"/>
              </a:spcBef>
            </a:pPr>
            <a:r>
              <a:rPr lang="en-US" sz="2285" dirty="0">
                <a:solidFill>
                  <a:srgbClr val="000000"/>
                </a:solidFill>
                <a:latin typeface="Canva Sans"/>
                <a:ea typeface="Canva Sans"/>
                <a:cs typeface="Canva Sans"/>
                <a:sym typeface="Canva Sans"/>
              </a:rPr>
              <a:t>s375728@students.cdu.edu.au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2132181" y="1957300"/>
            <a:ext cx="5246370" cy="524637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l="-27896" r="-27896"/>
              </a:stretch>
            </a:blipFill>
          </p:spPr>
        </p:sp>
      </p:grpSp>
      <p:sp>
        <p:nvSpPr>
          <p:cNvPr id="4" name="TextBox 4"/>
          <p:cNvSpPr txBox="1"/>
          <p:nvPr/>
        </p:nvSpPr>
        <p:spPr>
          <a:xfrm>
            <a:off x="1660433" y="2351370"/>
            <a:ext cx="8397983" cy="7532054"/>
          </a:xfrm>
          <a:prstGeom prst="rect">
            <a:avLst/>
          </a:prstGeom>
        </p:spPr>
        <p:txBody>
          <a:bodyPr lIns="0" tIns="0" rIns="0" bIns="0" rtlCol="0" anchor="t">
            <a:spAutoFit/>
          </a:bodyPr>
          <a:lstStyle/>
          <a:p>
            <a:pPr marL="850978" lvl="1" indent="-425489" algn="l">
              <a:lnSpc>
                <a:spcPts val="5912"/>
              </a:lnSpc>
              <a:buFont typeface="Arial"/>
              <a:buChar char="•"/>
            </a:pPr>
            <a:r>
              <a:rPr lang="en-US" sz="3941" i="1" dirty="0">
                <a:solidFill>
                  <a:srgbClr val="3D3D3D"/>
                </a:solidFill>
                <a:latin typeface="Futura Italics"/>
                <a:ea typeface="Futura Italics"/>
                <a:cs typeface="Futura Italics"/>
                <a:sym typeface="Futura Italics"/>
              </a:rPr>
              <a:t>Limited Services Provider in Remote Areas</a:t>
            </a:r>
          </a:p>
          <a:p>
            <a:pPr marL="850978" lvl="1" indent="-425489" algn="l">
              <a:lnSpc>
                <a:spcPts val="5912"/>
              </a:lnSpc>
              <a:buFont typeface="Arial"/>
              <a:buChar char="•"/>
            </a:pPr>
            <a:r>
              <a:rPr lang="en-US" sz="3941" i="1" dirty="0">
                <a:solidFill>
                  <a:srgbClr val="3D3D3D"/>
                </a:solidFill>
                <a:latin typeface="Futura Italics"/>
                <a:ea typeface="Futura Italics"/>
                <a:cs typeface="Futura Italics"/>
                <a:sym typeface="Futura Italics"/>
              </a:rPr>
              <a:t>Insufficient Accommodation Options</a:t>
            </a:r>
          </a:p>
          <a:p>
            <a:pPr marL="850978" lvl="1" indent="-425489" algn="l">
              <a:lnSpc>
                <a:spcPts val="5912"/>
              </a:lnSpc>
              <a:buFont typeface="Arial"/>
              <a:buChar char="•"/>
            </a:pPr>
            <a:r>
              <a:rPr lang="en-US" sz="3941" i="1" dirty="0">
                <a:solidFill>
                  <a:srgbClr val="3D3D3D"/>
                </a:solidFill>
                <a:latin typeface="Futura Italics"/>
                <a:ea typeface="Futura Italics"/>
                <a:cs typeface="Futura Italics"/>
                <a:sym typeface="Futura Italics"/>
              </a:rPr>
              <a:t>Lack of Engaging Tourism Activities with Indigenous Communities</a:t>
            </a:r>
          </a:p>
          <a:p>
            <a:pPr marL="850978" lvl="1" indent="-425489" algn="l">
              <a:lnSpc>
                <a:spcPts val="5912"/>
              </a:lnSpc>
              <a:buFont typeface="Arial"/>
              <a:buChar char="•"/>
            </a:pPr>
            <a:r>
              <a:rPr lang="en-US" sz="3941" i="1" dirty="0">
                <a:solidFill>
                  <a:srgbClr val="3D3D3D"/>
                </a:solidFill>
                <a:latin typeface="Futura Italics"/>
                <a:ea typeface="Futura Italics"/>
                <a:cs typeface="Futura Italics"/>
                <a:sym typeface="Futura Italics"/>
              </a:rPr>
              <a:t>Declining Visitor Numbers</a:t>
            </a:r>
          </a:p>
          <a:p>
            <a:pPr algn="l">
              <a:lnSpc>
                <a:spcPts val="5912"/>
              </a:lnSpc>
            </a:pPr>
            <a:endParaRPr lang="en-US" sz="3941" i="1" dirty="0">
              <a:solidFill>
                <a:srgbClr val="3D3D3D"/>
              </a:solidFill>
              <a:latin typeface="Futura Italics"/>
              <a:ea typeface="Futura Italics"/>
              <a:cs typeface="Futura Italics"/>
              <a:sym typeface="Futura Italics"/>
            </a:endParaRPr>
          </a:p>
          <a:p>
            <a:pPr algn="l">
              <a:lnSpc>
                <a:spcPts val="5912"/>
              </a:lnSpc>
            </a:pPr>
            <a:r>
              <a:rPr lang="en-US" sz="3941" i="1" dirty="0">
                <a:solidFill>
                  <a:srgbClr val="3D3D3D"/>
                </a:solidFill>
                <a:latin typeface="Futura Italics"/>
                <a:ea typeface="Futura Italics"/>
                <a:cs typeface="Futura Italics"/>
                <a:sym typeface="Futura Italics"/>
              </a:rPr>
              <a:t> </a:t>
            </a:r>
          </a:p>
        </p:txBody>
      </p:sp>
      <p:sp>
        <p:nvSpPr>
          <p:cNvPr id="5" name="TextBox 5"/>
          <p:cNvSpPr txBox="1"/>
          <p:nvPr/>
        </p:nvSpPr>
        <p:spPr>
          <a:xfrm>
            <a:off x="1660433" y="1202056"/>
            <a:ext cx="4024354" cy="863409"/>
          </a:xfrm>
          <a:prstGeom prst="rect">
            <a:avLst/>
          </a:prstGeom>
        </p:spPr>
        <p:txBody>
          <a:bodyPr lIns="0" tIns="0" rIns="0" bIns="0" rtlCol="0" anchor="t">
            <a:spAutoFit/>
          </a:bodyPr>
          <a:lstStyle/>
          <a:p>
            <a:pPr marL="0" lvl="0" indent="0" algn="l">
              <a:lnSpc>
                <a:spcPts val="7010"/>
              </a:lnSpc>
              <a:spcBef>
                <a:spcPct val="0"/>
              </a:spcBef>
            </a:pPr>
            <a:r>
              <a:rPr lang="en-US" sz="5007" b="1" i="1">
                <a:solidFill>
                  <a:srgbClr val="00A8A6"/>
                </a:solidFill>
                <a:latin typeface="Open Sans Bold Italics"/>
                <a:ea typeface="Open Sans Bold Italics"/>
                <a:cs typeface="Open Sans Bold Italics"/>
                <a:sym typeface="Open Sans Bold Italics"/>
              </a:rPr>
              <a:t>PROBLEMS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0752062" y="4185536"/>
            <a:ext cx="7535938" cy="7804446"/>
            <a:chOff x="0" y="0"/>
            <a:chExt cx="1167514" cy="1209113"/>
          </a:xfrm>
        </p:grpSpPr>
        <p:sp>
          <p:nvSpPr>
            <p:cNvPr id="3" name="Freeform 3"/>
            <p:cNvSpPr/>
            <p:nvPr/>
          </p:nvSpPr>
          <p:spPr>
            <a:xfrm>
              <a:off x="0" y="0"/>
              <a:ext cx="1167514" cy="1209113"/>
            </a:xfrm>
            <a:custGeom>
              <a:avLst/>
              <a:gdLst/>
              <a:ahLst/>
              <a:cxnLst/>
              <a:rect l="l" t="t" r="r" b="b"/>
              <a:pathLst>
                <a:path w="1167514" h="1209113">
                  <a:moveTo>
                    <a:pt x="0" y="0"/>
                  </a:moveTo>
                  <a:lnTo>
                    <a:pt x="1167514" y="0"/>
                  </a:lnTo>
                  <a:lnTo>
                    <a:pt x="1167514" y="1209113"/>
                  </a:lnTo>
                  <a:lnTo>
                    <a:pt x="0" y="1209113"/>
                  </a:lnTo>
                  <a:close/>
                </a:path>
              </a:pathLst>
            </a:custGeom>
            <a:blipFill>
              <a:blip r:embed="rId2"/>
              <a:stretch>
                <a:fillRect l="-19042" r="-19042"/>
              </a:stretch>
            </a:blipFill>
          </p:spPr>
        </p:sp>
      </p:grpSp>
      <p:sp>
        <p:nvSpPr>
          <p:cNvPr id="4" name="TextBox 4"/>
          <p:cNvSpPr txBox="1"/>
          <p:nvPr/>
        </p:nvSpPr>
        <p:spPr>
          <a:xfrm>
            <a:off x="3908126" y="2084996"/>
            <a:ext cx="11206588" cy="805724"/>
          </a:xfrm>
          <a:prstGeom prst="rect">
            <a:avLst/>
          </a:prstGeom>
        </p:spPr>
        <p:txBody>
          <a:bodyPr lIns="0" tIns="0" rIns="0" bIns="0" rtlCol="0" anchor="t">
            <a:spAutoFit/>
          </a:bodyPr>
          <a:lstStyle/>
          <a:p>
            <a:pPr algn="l">
              <a:lnSpc>
                <a:spcPts val="6528"/>
              </a:lnSpc>
            </a:pPr>
            <a:r>
              <a:rPr lang="en-US" sz="4352" dirty="0">
                <a:solidFill>
                  <a:srgbClr val="3D3D3D"/>
                </a:solidFill>
                <a:latin typeface="The Seasons"/>
                <a:ea typeface="The Seasons"/>
                <a:cs typeface="The Seasons"/>
                <a:sym typeface="The Seasons"/>
              </a:rPr>
              <a:t>Limited Service Providers in Remote Areas</a:t>
            </a:r>
          </a:p>
        </p:txBody>
      </p:sp>
      <p:sp>
        <p:nvSpPr>
          <p:cNvPr id="5" name="TextBox 5"/>
          <p:cNvSpPr txBox="1"/>
          <p:nvPr/>
        </p:nvSpPr>
        <p:spPr>
          <a:xfrm>
            <a:off x="1660433" y="3909311"/>
            <a:ext cx="7483567" cy="4275540"/>
          </a:xfrm>
          <a:prstGeom prst="rect">
            <a:avLst/>
          </a:prstGeom>
        </p:spPr>
        <p:txBody>
          <a:bodyPr lIns="0" tIns="0" rIns="0" bIns="0" rtlCol="0" anchor="t">
            <a:spAutoFit/>
          </a:bodyPr>
          <a:lstStyle/>
          <a:p>
            <a:pPr algn="ctr">
              <a:lnSpc>
                <a:spcPts val="5648"/>
              </a:lnSpc>
            </a:pPr>
            <a:r>
              <a:rPr lang="en-US" sz="2824" dirty="0">
                <a:solidFill>
                  <a:srgbClr val="3D3D3D"/>
                </a:solidFill>
                <a:latin typeface="Times New Roman"/>
                <a:ea typeface="Times New Roman"/>
                <a:cs typeface="Times New Roman"/>
                <a:sym typeface="Times New Roman"/>
              </a:rPr>
              <a:t>“A tourist planning to visit a remote part of the Northern Territory, such as a secluded Aboriginal community, might find it challenging to access basic services like guided tours, transportation, or cultural experiences due to the lack of service providers”</a:t>
            </a:r>
          </a:p>
        </p:txBody>
      </p:sp>
      <p:sp>
        <p:nvSpPr>
          <p:cNvPr id="6" name="TextBox 6"/>
          <p:cNvSpPr txBox="1"/>
          <p:nvPr/>
        </p:nvSpPr>
        <p:spPr>
          <a:xfrm>
            <a:off x="1660433" y="1249681"/>
            <a:ext cx="13454281" cy="431608"/>
          </a:xfrm>
          <a:prstGeom prst="rect">
            <a:avLst/>
          </a:prstGeom>
        </p:spPr>
        <p:txBody>
          <a:bodyPr lIns="0" tIns="0" rIns="0" bIns="0" rtlCol="0" anchor="t">
            <a:spAutoFit/>
          </a:bodyPr>
          <a:lstStyle/>
          <a:p>
            <a:pPr marL="0" lvl="0" indent="0" algn="ctr">
              <a:lnSpc>
                <a:spcPts val="3510"/>
              </a:lnSpc>
              <a:spcBef>
                <a:spcPct val="0"/>
              </a:spcBef>
            </a:pPr>
            <a:r>
              <a:rPr lang="en-US" sz="2507" b="1">
                <a:solidFill>
                  <a:srgbClr val="00A8A6"/>
                </a:solidFill>
                <a:latin typeface="Open Sans Bold"/>
                <a:ea typeface="Open Sans Bold"/>
                <a:cs typeface="Open Sans Bold"/>
                <a:sym typeface="Open Sans Bold"/>
              </a:rPr>
              <a:t>PROBLEMS 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2506752" y="4751590"/>
            <a:ext cx="7535938" cy="7358475"/>
            <a:chOff x="0" y="0"/>
            <a:chExt cx="1167514" cy="1140020"/>
          </a:xfrm>
        </p:grpSpPr>
        <p:sp>
          <p:nvSpPr>
            <p:cNvPr id="3" name="Freeform 3"/>
            <p:cNvSpPr/>
            <p:nvPr/>
          </p:nvSpPr>
          <p:spPr>
            <a:xfrm>
              <a:off x="0" y="0"/>
              <a:ext cx="1167514" cy="1140020"/>
            </a:xfrm>
            <a:custGeom>
              <a:avLst/>
              <a:gdLst/>
              <a:ahLst/>
              <a:cxnLst/>
              <a:rect l="l" t="t" r="r" b="b"/>
              <a:pathLst>
                <a:path w="1167514" h="1140020">
                  <a:moveTo>
                    <a:pt x="0" y="0"/>
                  </a:moveTo>
                  <a:lnTo>
                    <a:pt x="1167514" y="0"/>
                  </a:lnTo>
                  <a:lnTo>
                    <a:pt x="1167514" y="1140020"/>
                  </a:lnTo>
                  <a:lnTo>
                    <a:pt x="0" y="1140020"/>
                  </a:lnTo>
                  <a:close/>
                </a:path>
              </a:pathLst>
            </a:custGeom>
            <a:blipFill>
              <a:blip r:embed="rId2"/>
              <a:stretch>
                <a:fillRect t="-18274" b="-18274"/>
              </a:stretch>
            </a:blipFill>
          </p:spPr>
        </p:sp>
      </p:grpSp>
      <p:sp>
        <p:nvSpPr>
          <p:cNvPr id="4" name="TextBox 4"/>
          <p:cNvSpPr txBox="1"/>
          <p:nvPr/>
        </p:nvSpPr>
        <p:spPr>
          <a:xfrm>
            <a:off x="3908126" y="1793930"/>
            <a:ext cx="10471747" cy="771433"/>
          </a:xfrm>
          <a:prstGeom prst="rect">
            <a:avLst/>
          </a:prstGeom>
        </p:spPr>
        <p:txBody>
          <a:bodyPr lIns="0" tIns="0" rIns="0" bIns="0" rtlCol="0" anchor="t">
            <a:spAutoFit/>
          </a:bodyPr>
          <a:lstStyle/>
          <a:p>
            <a:pPr algn="ctr">
              <a:lnSpc>
                <a:spcPts val="6378"/>
              </a:lnSpc>
            </a:pPr>
            <a:r>
              <a:rPr lang="en-US" sz="4252" dirty="0">
                <a:solidFill>
                  <a:srgbClr val="3D3D3D"/>
                </a:solidFill>
                <a:latin typeface="The Seasons"/>
                <a:ea typeface="The Seasons"/>
                <a:cs typeface="The Seasons"/>
                <a:sym typeface="The Seasons"/>
              </a:rPr>
              <a:t>Insufficient Accommodation Options</a:t>
            </a:r>
          </a:p>
        </p:txBody>
      </p:sp>
      <p:sp>
        <p:nvSpPr>
          <p:cNvPr id="5" name="TextBox 5"/>
          <p:cNvSpPr txBox="1"/>
          <p:nvPr/>
        </p:nvSpPr>
        <p:spPr>
          <a:xfrm>
            <a:off x="6896307" y="971550"/>
            <a:ext cx="4024354" cy="431608"/>
          </a:xfrm>
          <a:prstGeom prst="rect">
            <a:avLst/>
          </a:prstGeom>
        </p:spPr>
        <p:txBody>
          <a:bodyPr lIns="0" tIns="0" rIns="0" bIns="0" rtlCol="0" anchor="t">
            <a:spAutoFit/>
          </a:bodyPr>
          <a:lstStyle/>
          <a:p>
            <a:pPr marL="0" lvl="0" indent="0" algn="ctr">
              <a:lnSpc>
                <a:spcPts val="3510"/>
              </a:lnSpc>
              <a:spcBef>
                <a:spcPct val="0"/>
              </a:spcBef>
            </a:pPr>
            <a:r>
              <a:rPr lang="en-US" sz="2507" b="1" i="1">
                <a:solidFill>
                  <a:srgbClr val="00A8A6"/>
                </a:solidFill>
                <a:latin typeface="Open Sans Bold Italics"/>
                <a:ea typeface="Open Sans Bold Italics"/>
                <a:cs typeface="Open Sans Bold Italics"/>
                <a:sym typeface="Open Sans Bold Italics"/>
              </a:rPr>
              <a:t>PROBLEM 02</a:t>
            </a:r>
          </a:p>
        </p:txBody>
      </p:sp>
      <p:sp>
        <p:nvSpPr>
          <p:cNvPr id="6" name="TextBox 6"/>
          <p:cNvSpPr txBox="1"/>
          <p:nvPr/>
        </p:nvSpPr>
        <p:spPr>
          <a:xfrm>
            <a:off x="1660433" y="3890261"/>
            <a:ext cx="8053640" cy="5371663"/>
          </a:xfrm>
          <a:prstGeom prst="rect">
            <a:avLst/>
          </a:prstGeom>
        </p:spPr>
        <p:txBody>
          <a:bodyPr lIns="0" tIns="0" rIns="0" bIns="0" rtlCol="0" anchor="t">
            <a:spAutoFit/>
          </a:bodyPr>
          <a:lstStyle/>
          <a:p>
            <a:pPr algn="ctr">
              <a:lnSpc>
                <a:spcPts val="6078"/>
              </a:lnSpc>
            </a:pPr>
            <a:r>
              <a:rPr lang="en-US" sz="3039" dirty="0">
                <a:solidFill>
                  <a:srgbClr val="3D3D3D"/>
                </a:solidFill>
                <a:latin typeface="Times New Roman"/>
                <a:ea typeface="Times New Roman"/>
                <a:cs typeface="Times New Roman"/>
                <a:sym typeface="Times New Roman"/>
              </a:rPr>
              <a:t>“A group of tourists travelling to explore NT’s remote wilderness may struggle to find suitable places to stay, especially in areas not near major towns or cities. This could also deter tourists from visiting remote regions, where accommodations are sparse, thereby reducing the potential economic benefits”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2210564" y="4185536"/>
            <a:ext cx="8029957" cy="7840860"/>
            <a:chOff x="0" y="0"/>
            <a:chExt cx="1167514" cy="1140020"/>
          </a:xfrm>
        </p:grpSpPr>
        <p:sp>
          <p:nvSpPr>
            <p:cNvPr id="3" name="Freeform 3"/>
            <p:cNvSpPr/>
            <p:nvPr/>
          </p:nvSpPr>
          <p:spPr>
            <a:xfrm>
              <a:off x="0" y="0"/>
              <a:ext cx="1167514" cy="1140020"/>
            </a:xfrm>
            <a:custGeom>
              <a:avLst/>
              <a:gdLst/>
              <a:ahLst/>
              <a:cxnLst/>
              <a:rect l="l" t="t" r="r" b="b"/>
              <a:pathLst>
                <a:path w="1167514" h="1140020">
                  <a:moveTo>
                    <a:pt x="0" y="0"/>
                  </a:moveTo>
                  <a:lnTo>
                    <a:pt x="1167514" y="0"/>
                  </a:lnTo>
                  <a:lnTo>
                    <a:pt x="1167514" y="1140020"/>
                  </a:lnTo>
                  <a:lnTo>
                    <a:pt x="0" y="1140020"/>
                  </a:lnTo>
                  <a:close/>
                </a:path>
              </a:pathLst>
            </a:custGeom>
            <a:blipFill>
              <a:blip r:embed="rId2"/>
              <a:stretch>
                <a:fillRect l="-23233" r="-23233"/>
              </a:stretch>
            </a:blipFill>
          </p:spPr>
        </p:sp>
      </p:grpSp>
      <p:sp>
        <p:nvSpPr>
          <p:cNvPr id="4" name="TextBox 4"/>
          <p:cNvSpPr txBox="1"/>
          <p:nvPr/>
        </p:nvSpPr>
        <p:spPr>
          <a:xfrm>
            <a:off x="3908126" y="1793930"/>
            <a:ext cx="10471747" cy="1581058"/>
          </a:xfrm>
          <a:prstGeom prst="rect">
            <a:avLst/>
          </a:prstGeom>
        </p:spPr>
        <p:txBody>
          <a:bodyPr lIns="0" tIns="0" rIns="0" bIns="0" rtlCol="0" anchor="t">
            <a:spAutoFit/>
          </a:bodyPr>
          <a:lstStyle/>
          <a:p>
            <a:pPr algn="ctr">
              <a:lnSpc>
                <a:spcPts val="6378"/>
              </a:lnSpc>
            </a:pPr>
            <a:r>
              <a:rPr lang="en-US" sz="4252" dirty="0">
                <a:solidFill>
                  <a:srgbClr val="3D3D3D"/>
                </a:solidFill>
                <a:latin typeface="The Seasons"/>
                <a:ea typeface="The Seasons"/>
                <a:cs typeface="The Seasons"/>
                <a:sym typeface="The Seasons"/>
              </a:rPr>
              <a:t>Lack of Engaging Tourism Activities with Indigenous Communities</a:t>
            </a:r>
          </a:p>
        </p:txBody>
      </p:sp>
      <p:sp>
        <p:nvSpPr>
          <p:cNvPr id="5" name="TextBox 5"/>
          <p:cNvSpPr txBox="1"/>
          <p:nvPr/>
        </p:nvSpPr>
        <p:spPr>
          <a:xfrm>
            <a:off x="6896307" y="971550"/>
            <a:ext cx="4024354" cy="431608"/>
          </a:xfrm>
          <a:prstGeom prst="rect">
            <a:avLst/>
          </a:prstGeom>
        </p:spPr>
        <p:txBody>
          <a:bodyPr lIns="0" tIns="0" rIns="0" bIns="0" rtlCol="0" anchor="t">
            <a:spAutoFit/>
          </a:bodyPr>
          <a:lstStyle/>
          <a:p>
            <a:pPr marL="0" lvl="0" indent="0" algn="ctr">
              <a:lnSpc>
                <a:spcPts val="3510"/>
              </a:lnSpc>
              <a:spcBef>
                <a:spcPct val="0"/>
              </a:spcBef>
            </a:pPr>
            <a:r>
              <a:rPr lang="en-US" sz="2507" b="1" i="1">
                <a:solidFill>
                  <a:srgbClr val="00A8A6"/>
                </a:solidFill>
                <a:latin typeface="Open Sans Bold Italics"/>
                <a:ea typeface="Open Sans Bold Italics"/>
                <a:cs typeface="Open Sans Bold Italics"/>
                <a:sym typeface="Open Sans Bold Italics"/>
              </a:rPr>
              <a:t>PROBLEM 03</a:t>
            </a:r>
          </a:p>
        </p:txBody>
      </p:sp>
      <p:sp>
        <p:nvSpPr>
          <p:cNvPr id="6" name="TextBox 6"/>
          <p:cNvSpPr txBox="1"/>
          <p:nvPr/>
        </p:nvSpPr>
        <p:spPr>
          <a:xfrm>
            <a:off x="1660433" y="3890261"/>
            <a:ext cx="8053640" cy="5368039"/>
          </a:xfrm>
          <a:prstGeom prst="rect">
            <a:avLst/>
          </a:prstGeom>
        </p:spPr>
        <p:txBody>
          <a:bodyPr lIns="0" tIns="0" rIns="0" bIns="0" rtlCol="0" anchor="t">
            <a:spAutoFit/>
          </a:bodyPr>
          <a:lstStyle/>
          <a:p>
            <a:pPr algn="ctr">
              <a:lnSpc>
                <a:spcPts val="6078"/>
              </a:lnSpc>
            </a:pPr>
            <a:r>
              <a:rPr lang="en-US" sz="3039" dirty="0">
                <a:solidFill>
                  <a:srgbClr val="3D3D3D"/>
                </a:solidFill>
                <a:latin typeface="Times New Roman"/>
                <a:ea typeface="Times New Roman"/>
                <a:cs typeface="Times New Roman"/>
                <a:sym typeface="Times New Roman"/>
              </a:rPr>
              <a:t>“Tourists in NT often miss authentic cultural experiences due to the lack of engaging activities with Indigenous communities. Visitors may feel disconnected from the region's rich cultural heritage without immersive opportunities like staying with local families or participating in traditional practices.”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2210564" y="4185536"/>
            <a:ext cx="8029957" cy="7840860"/>
            <a:chOff x="0" y="0"/>
            <a:chExt cx="1167514" cy="1140020"/>
          </a:xfrm>
        </p:grpSpPr>
        <p:sp>
          <p:nvSpPr>
            <p:cNvPr id="3" name="Freeform 3"/>
            <p:cNvSpPr/>
            <p:nvPr/>
          </p:nvSpPr>
          <p:spPr>
            <a:xfrm>
              <a:off x="0" y="0"/>
              <a:ext cx="1167514" cy="1140020"/>
            </a:xfrm>
            <a:custGeom>
              <a:avLst/>
              <a:gdLst/>
              <a:ahLst/>
              <a:cxnLst/>
              <a:rect l="l" t="t" r="r" b="b"/>
              <a:pathLst>
                <a:path w="1167514" h="1140020">
                  <a:moveTo>
                    <a:pt x="0" y="0"/>
                  </a:moveTo>
                  <a:lnTo>
                    <a:pt x="1167514" y="0"/>
                  </a:lnTo>
                  <a:lnTo>
                    <a:pt x="1167514" y="1140020"/>
                  </a:lnTo>
                  <a:lnTo>
                    <a:pt x="0" y="1140020"/>
                  </a:lnTo>
                  <a:close/>
                </a:path>
              </a:pathLst>
            </a:custGeom>
            <a:blipFill>
              <a:blip r:embed="rId2"/>
              <a:stretch>
                <a:fillRect l="-23279" r="-23279"/>
              </a:stretch>
            </a:blipFill>
          </p:spPr>
        </p:sp>
      </p:grpSp>
      <p:sp>
        <p:nvSpPr>
          <p:cNvPr id="4" name="Freeform 4"/>
          <p:cNvSpPr/>
          <p:nvPr/>
        </p:nvSpPr>
        <p:spPr>
          <a:xfrm>
            <a:off x="12741122" y="1917755"/>
            <a:ext cx="577181" cy="647608"/>
          </a:xfrm>
          <a:custGeom>
            <a:avLst/>
            <a:gdLst/>
            <a:ahLst/>
            <a:cxnLst/>
            <a:rect l="l" t="t" r="r" b="b"/>
            <a:pathLst>
              <a:path w="577181" h="647608">
                <a:moveTo>
                  <a:pt x="0" y="0"/>
                </a:moveTo>
                <a:lnTo>
                  <a:pt x="577182" y="0"/>
                </a:lnTo>
                <a:lnTo>
                  <a:pt x="577182" y="647609"/>
                </a:lnTo>
                <a:lnTo>
                  <a:pt x="0" y="647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650803" y="4185536"/>
            <a:ext cx="1127998" cy="1323165"/>
          </a:xfrm>
          <a:custGeom>
            <a:avLst/>
            <a:gdLst/>
            <a:ahLst/>
            <a:cxnLst/>
            <a:rect l="l" t="t" r="r" b="b"/>
            <a:pathLst>
              <a:path w="1127998" h="1323165">
                <a:moveTo>
                  <a:pt x="0" y="0"/>
                </a:moveTo>
                <a:lnTo>
                  <a:pt x="1127998" y="0"/>
                </a:lnTo>
                <a:lnTo>
                  <a:pt x="1127998" y="1323165"/>
                </a:lnTo>
                <a:lnTo>
                  <a:pt x="0" y="13231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622072" y="7055215"/>
            <a:ext cx="1666042" cy="1339081"/>
          </a:xfrm>
          <a:custGeom>
            <a:avLst/>
            <a:gdLst/>
            <a:ahLst/>
            <a:cxnLst/>
            <a:rect l="l" t="t" r="r" b="b"/>
            <a:pathLst>
              <a:path w="1666042" h="1339081">
                <a:moveTo>
                  <a:pt x="0" y="0"/>
                </a:moveTo>
                <a:lnTo>
                  <a:pt x="1666041" y="0"/>
                </a:lnTo>
                <a:lnTo>
                  <a:pt x="1666041" y="1339081"/>
                </a:lnTo>
                <a:lnTo>
                  <a:pt x="0" y="13390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908126" y="1793930"/>
            <a:ext cx="10471747" cy="771433"/>
          </a:xfrm>
          <a:prstGeom prst="rect">
            <a:avLst/>
          </a:prstGeom>
        </p:spPr>
        <p:txBody>
          <a:bodyPr lIns="0" tIns="0" rIns="0" bIns="0" rtlCol="0" anchor="t">
            <a:spAutoFit/>
          </a:bodyPr>
          <a:lstStyle/>
          <a:p>
            <a:pPr algn="ctr">
              <a:lnSpc>
                <a:spcPts val="6378"/>
              </a:lnSpc>
            </a:pPr>
            <a:r>
              <a:rPr lang="en-US" sz="4252">
                <a:solidFill>
                  <a:srgbClr val="FF3131"/>
                </a:solidFill>
                <a:latin typeface="The Seasons"/>
                <a:ea typeface="The Seasons"/>
                <a:cs typeface="The Seasons"/>
                <a:sym typeface="The Seasons"/>
              </a:rPr>
              <a:t>Declining Visitor Numbers</a:t>
            </a:r>
          </a:p>
        </p:txBody>
      </p:sp>
      <p:sp>
        <p:nvSpPr>
          <p:cNvPr id="8" name="TextBox 8"/>
          <p:cNvSpPr txBox="1"/>
          <p:nvPr/>
        </p:nvSpPr>
        <p:spPr>
          <a:xfrm>
            <a:off x="6896307" y="971550"/>
            <a:ext cx="4024354" cy="431608"/>
          </a:xfrm>
          <a:prstGeom prst="rect">
            <a:avLst/>
          </a:prstGeom>
        </p:spPr>
        <p:txBody>
          <a:bodyPr lIns="0" tIns="0" rIns="0" bIns="0" rtlCol="0" anchor="t">
            <a:spAutoFit/>
          </a:bodyPr>
          <a:lstStyle/>
          <a:p>
            <a:pPr marL="0" lvl="0" indent="0" algn="ctr">
              <a:lnSpc>
                <a:spcPts val="3510"/>
              </a:lnSpc>
              <a:spcBef>
                <a:spcPct val="0"/>
              </a:spcBef>
            </a:pPr>
            <a:r>
              <a:rPr lang="en-US" sz="2507" b="1" i="1">
                <a:solidFill>
                  <a:srgbClr val="00A8A6"/>
                </a:solidFill>
                <a:latin typeface="Open Sans Bold Italics"/>
                <a:ea typeface="Open Sans Bold Italics"/>
                <a:cs typeface="Open Sans Bold Italics"/>
                <a:sym typeface="Open Sans Bold Italics"/>
              </a:rPr>
              <a:t>EFFECTS OF PROBLEMS</a:t>
            </a:r>
          </a:p>
        </p:txBody>
      </p:sp>
      <p:sp>
        <p:nvSpPr>
          <p:cNvPr id="9" name="TextBox 9"/>
          <p:cNvSpPr txBox="1"/>
          <p:nvPr/>
        </p:nvSpPr>
        <p:spPr>
          <a:xfrm>
            <a:off x="263290" y="5422872"/>
            <a:ext cx="11947274" cy="897074"/>
          </a:xfrm>
          <a:prstGeom prst="rect">
            <a:avLst/>
          </a:prstGeom>
        </p:spPr>
        <p:txBody>
          <a:bodyPr lIns="0" tIns="0" rIns="0" bIns="0" rtlCol="0" anchor="t">
            <a:spAutoFit/>
          </a:bodyPr>
          <a:lstStyle/>
          <a:p>
            <a:pPr algn="ctr">
              <a:lnSpc>
                <a:spcPts val="7278"/>
              </a:lnSpc>
            </a:pPr>
            <a:r>
              <a:rPr lang="en-US" sz="3639" dirty="0">
                <a:solidFill>
                  <a:srgbClr val="000000"/>
                </a:solidFill>
                <a:latin typeface="Times New Roman"/>
                <a:ea typeface="Times New Roman"/>
                <a:cs typeface="Times New Roman"/>
                <a:sym typeface="Times New Roman"/>
              </a:rPr>
              <a:t>          1,701,000 Mar’23                         1,646,000 Mar ‘24                                     </a:t>
            </a:r>
          </a:p>
        </p:txBody>
      </p:sp>
      <p:sp>
        <p:nvSpPr>
          <p:cNvPr id="10" name="TextBox 10"/>
          <p:cNvSpPr txBox="1"/>
          <p:nvPr/>
        </p:nvSpPr>
        <p:spPr>
          <a:xfrm>
            <a:off x="5650803" y="6493240"/>
            <a:ext cx="2841026" cy="1673688"/>
          </a:xfrm>
          <a:prstGeom prst="rect">
            <a:avLst/>
          </a:prstGeom>
        </p:spPr>
        <p:txBody>
          <a:bodyPr lIns="0" tIns="0" rIns="0" bIns="0" rtlCol="0" anchor="t">
            <a:spAutoFit/>
          </a:bodyPr>
          <a:lstStyle/>
          <a:p>
            <a:pPr algn="ctr">
              <a:lnSpc>
                <a:spcPts val="14678"/>
              </a:lnSpc>
            </a:pPr>
            <a:r>
              <a:rPr lang="en-US" sz="7339">
                <a:solidFill>
                  <a:srgbClr val="E53935"/>
                </a:solidFill>
                <a:latin typeface="Kingred Modern"/>
                <a:ea typeface="Kingred Modern"/>
                <a:cs typeface="Kingred Modern"/>
                <a:sym typeface="Kingred Modern"/>
              </a:rPr>
              <a:t>-3.2%</a:t>
            </a:r>
            <a:r>
              <a:rPr lang="en-US" sz="7339">
                <a:solidFill>
                  <a:srgbClr val="3D3D3D"/>
                </a:solidFill>
                <a:latin typeface="Kingred Modern"/>
                <a:ea typeface="Kingred Modern"/>
                <a:cs typeface="Kingred Modern"/>
                <a:sym typeface="Kingred Modern"/>
              </a:rPr>
              <a:t>                                                                           </a:t>
            </a:r>
          </a:p>
        </p:txBody>
      </p:sp>
      <p:sp>
        <p:nvSpPr>
          <p:cNvPr id="11" name="Arrow: Up 10">
            <a:extLst>
              <a:ext uri="{FF2B5EF4-FFF2-40B4-BE49-F238E27FC236}">
                <a16:creationId xmlns:a16="http://schemas.microsoft.com/office/drawing/2014/main" id="{5A302282-23DE-73B8-31DB-EFB8BA3CD31D}"/>
              </a:ext>
            </a:extLst>
          </p:cNvPr>
          <p:cNvSpPr/>
          <p:nvPr/>
        </p:nvSpPr>
        <p:spPr>
          <a:xfrm>
            <a:off x="1676400" y="5753100"/>
            <a:ext cx="76200" cy="457200"/>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8C6C4C03-DB2E-841E-A071-835D2595801A}"/>
              </a:ext>
            </a:extLst>
          </p:cNvPr>
          <p:cNvSpPr/>
          <p:nvPr/>
        </p:nvSpPr>
        <p:spPr>
          <a:xfrm rot="10800000">
            <a:off x="7924800" y="5751871"/>
            <a:ext cx="76200" cy="45720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grpSp>
        <p:nvGrpSpPr>
          <p:cNvPr id="2" name="Group 2"/>
          <p:cNvGrpSpPr/>
          <p:nvPr/>
        </p:nvGrpSpPr>
        <p:grpSpPr>
          <a:xfrm>
            <a:off x="11237502" y="3807238"/>
            <a:ext cx="7050498" cy="6479762"/>
            <a:chOff x="0" y="0"/>
            <a:chExt cx="1167514" cy="1073004"/>
          </a:xfrm>
        </p:grpSpPr>
        <p:sp>
          <p:nvSpPr>
            <p:cNvPr id="3" name="Freeform 3"/>
            <p:cNvSpPr/>
            <p:nvPr/>
          </p:nvSpPr>
          <p:spPr>
            <a:xfrm>
              <a:off x="0" y="0"/>
              <a:ext cx="1167514" cy="1073004"/>
            </a:xfrm>
            <a:custGeom>
              <a:avLst/>
              <a:gdLst/>
              <a:ahLst/>
              <a:cxnLst/>
              <a:rect l="l" t="t" r="r" b="b"/>
              <a:pathLst>
                <a:path w="1167514" h="1073004">
                  <a:moveTo>
                    <a:pt x="0" y="0"/>
                  </a:moveTo>
                  <a:lnTo>
                    <a:pt x="1167514" y="0"/>
                  </a:lnTo>
                  <a:lnTo>
                    <a:pt x="1167514" y="1073004"/>
                  </a:lnTo>
                  <a:lnTo>
                    <a:pt x="0" y="1073004"/>
                  </a:lnTo>
                  <a:close/>
                </a:path>
              </a:pathLst>
            </a:custGeom>
            <a:blipFill>
              <a:blip r:embed="rId2"/>
              <a:stretch>
                <a:fillRect l="-18888" r="-18888"/>
              </a:stretch>
            </a:blipFill>
          </p:spPr>
        </p:sp>
      </p:grpSp>
      <p:sp>
        <p:nvSpPr>
          <p:cNvPr id="4" name="TextBox 4"/>
          <p:cNvSpPr txBox="1"/>
          <p:nvPr/>
        </p:nvSpPr>
        <p:spPr>
          <a:xfrm>
            <a:off x="3908126" y="1765355"/>
            <a:ext cx="10438776" cy="906689"/>
          </a:xfrm>
          <a:prstGeom prst="rect">
            <a:avLst/>
          </a:prstGeom>
        </p:spPr>
        <p:txBody>
          <a:bodyPr lIns="0" tIns="0" rIns="0" bIns="0" rtlCol="0" anchor="t">
            <a:spAutoFit/>
          </a:bodyPr>
          <a:lstStyle/>
          <a:p>
            <a:pPr algn="ctr">
              <a:lnSpc>
                <a:spcPts val="7428"/>
              </a:lnSpc>
            </a:pPr>
            <a:r>
              <a:rPr lang="en-US" sz="4952" b="1" i="1">
                <a:solidFill>
                  <a:srgbClr val="3D3D3D"/>
                </a:solidFill>
                <a:latin typeface="Canva Sans Bold Italics"/>
                <a:ea typeface="Canva Sans Bold Italics"/>
                <a:cs typeface="Canva Sans Bold Italics"/>
                <a:sym typeface="Canva Sans Bold Italics"/>
              </a:rPr>
              <a:t>Holiday Home NT</a:t>
            </a:r>
          </a:p>
        </p:txBody>
      </p:sp>
      <p:sp>
        <p:nvSpPr>
          <p:cNvPr id="5" name="TextBox 5"/>
          <p:cNvSpPr txBox="1"/>
          <p:nvPr/>
        </p:nvSpPr>
        <p:spPr>
          <a:xfrm>
            <a:off x="6896307" y="962025"/>
            <a:ext cx="4024354" cy="563688"/>
          </a:xfrm>
          <a:prstGeom prst="rect">
            <a:avLst/>
          </a:prstGeom>
        </p:spPr>
        <p:txBody>
          <a:bodyPr lIns="0" tIns="0" rIns="0" bIns="0" rtlCol="0" anchor="t">
            <a:spAutoFit/>
          </a:bodyPr>
          <a:lstStyle/>
          <a:p>
            <a:pPr marL="0" lvl="0" indent="0" algn="ctr">
              <a:lnSpc>
                <a:spcPts val="4630"/>
              </a:lnSpc>
              <a:spcBef>
                <a:spcPct val="0"/>
              </a:spcBef>
            </a:pPr>
            <a:r>
              <a:rPr lang="en-US" sz="3307" b="1" i="1">
                <a:solidFill>
                  <a:srgbClr val="00A8A6"/>
                </a:solidFill>
                <a:latin typeface="Open Sans Bold Italics"/>
                <a:ea typeface="Open Sans Bold Italics"/>
                <a:cs typeface="Open Sans Bold Italics"/>
                <a:sym typeface="Open Sans Bold Italics"/>
              </a:rPr>
              <a:t>SOLUTIONS</a:t>
            </a:r>
          </a:p>
        </p:txBody>
      </p:sp>
      <p:sp>
        <p:nvSpPr>
          <p:cNvPr id="6" name="TextBox 6"/>
          <p:cNvSpPr txBox="1"/>
          <p:nvPr/>
        </p:nvSpPr>
        <p:spPr>
          <a:xfrm>
            <a:off x="374534" y="3511963"/>
            <a:ext cx="9577068" cy="6936194"/>
          </a:xfrm>
          <a:prstGeom prst="rect">
            <a:avLst/>
          </a:prstGeom>
        </p:spPr>
        <p:txBody>
          <a:bodyPr lIns="0" tIns="0" rIns="0" bIns="0" rtlCol="0" anchor="t">
            <a:spAutoFit/>
          </a:bodyPr>
          <a:lstStyle/>
          <a:p>
            <a:pPr marL="656185" lvl="1" indent="-328092" algn="l">
              <a:lnSpc>
                <a:spcPts val="6078"/>
              </a:lnSpc>
              <a:buFont typeface="Arial"/>
              <a:buChar char="•"/>
            </a:pPr>
            <a:r>
              <a:rPr lang="en-US" sz="3039" dirty="0">
                <a:solidFill>
                  <a:srgbClr val="3D3D3D"/>
                </a:solidFill>
                <a:latin typeface="Times New Roman"/>
                <a:ea typeface="Times New Roman"/>
                <a:cs typeface="Times New Roman"/>
                <a:sym typeface="Times New Roman"/>
              </a:rPr>
              <a:t>Holiday Home NT offers tourists the opportunity to stay with local families in their homes, allowing them to fully immerse themselves in the traditional Aboriginal lifestyle.</a:t>
            </a:r>
          </a:p>
          <a:p>
            <a:pPr marL="656185" lvl="1" indent="-328092" algn="l">
              <a:lnSpc>
                <a:spcPts val="6078"/>
              </a:lnSpc>
              <a:buFont typeface="Arial"/>
              <a:buChar char="•"/>
            </a:pPr>
            <a:r>
              <a:rPr lang="en-US" sz="3039" dirty="0">
                <a:solidFill>
                  <a:srgbClr val="3D3D3D"/>
                </a:solidFill>
                <a:latin typeface="Times New Roman"/>
                <a:ea typeface="Times New Roman"/>
                <a:cs typeface="Times New Roman"/>
                <a:sym typeface="Times New Roman"/>
              </a:rPr>
              <a:t>Tourists can live like locals, sharing meals, engaging in daily activities, and experiencing adventures such as fishing, hunting, and other culturally significant practices.</a:t>
            </a:r>
          </a:p>
          <a:p>
            <a:pPr algn="ctr">
              <a:lnSpc>
                <a:spcPts val="6078"/>
              </a:lnSpc>
            </a:pPr>
            <a:endParaRPr lang="en-US" sz="3039" dirty="0">
              <a:solidFill>
                <a:srgbClr val="3D3D3D"/>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2" name="Freeform 2"/>
          <p:cNvSpPr/>
          <p:nvPr/>
        </p:nvSpPr>
        <p:spPr>
          <a:xfrm>
            <a:off x="9831947" y="4004068"/>
            <a:ext cx="8456053" cy="5389373"/>
          </a:xfrm>
          <a:custGeom>
            <a:avLst/>
            <a:gdLst/>
            <a:ahLst/>
            <a:cxnLst/>
            <a:rect l="l" t="t" r="r" b="b"/>
            <a:pathLst>
              <a:path w="8456053" h="5389373">
                <a:moveTo>
                  <a:pt x="0" y="0"/>
                </a:moveTo>
                <a:lnTo>
                  <a:pt x="8456053" y="0"/>
                </a:lnTo>
                <a:lnTo>
                  <a:pt x="8456053" y="5389373"/>
                </a:lnTo>
                <a:lnTo>
                  <a:pt x="0" y="5389373"/>
                </a:lnTo>
                <a:lnTo>
                  <a:pt x="0" y="0"/>
                </a:lnTo>
                <a:close/>
              </a:path>
            </a:pathLst>
          </a:custGeom>
          <a:blipFill>
            <a:blip r:embed="rId2"/>
            <a:stretch>
              <a:fillRect/>
            </a:stretch>
          </a:blipFill>
        </p:spPr>
      </p:sp>
      <p:sp>
        <p:nvSpPr>
          <p:cNvPr id="3" name="TextBox 3"/>
          <p:cNvSpPr txBox="1"/>
          <p:nvPr/>
        </p:nvSpPr>
        <p:spPr>
          <a:xfrm>
            <a:off x="3458547" y="1203839"/>
            <a:ext cx="12746800" cy="1849664"/>
          </a:xfrm>
          <a:prstGeom prst="rect">
            <a:avLst/>
          </a:prstGeom>
        </p:spPr>
        <p:txBody>
          <a:bodyPr lIns="0" tIns="0" rIns="0" bIns="0" rtlCol="0" anchor="t">
            <a:spAutoFit/>
          </a:bodyPr>
          <a:lstStyle/>
          <a:p>
            <a:pPr algn="ctr">
              <a:lnSpc>
                <a:spcPts val="7428"/>
              </a:lnSpc>
            </a:pPr>
            <a:r>
              <a:rPr lang="en-US" sz="4952" b="1" i="1">
                <a:solidFill>
                  <a:srgbClr val="3D3D3D"/>
                </a:solidFill>
                <a:latin typeface="Canva Sans Bold Italics"/>
                <a:ea typeface="Canva Sans Bold Italics"/>
                <a:cs typeface="Canva Sans Bold Italics"/>
                <a:sym typeface="Canva Sans Bold Italics"/>
              </a:rPr>
              <a:t>Automated Visitor Prediction Model  </a:t>
            </a:r>
          </a:p>
          <a:p>
            <a:pPr algn="ctr">
              <a:lnSpc>
                <a:spcPts val="7428"/>
              </a:lnSpc>
            </a:pPr>
            <a:r>
              <a:rPr lang="en-US" sz="4952" b="1" i="1">
                <a:solidFill>
                  <a:srgbClr val="3D3D3D"/>
                </a:solidFill>
                <a:latin typeface="Canva Sans Bold Italics"/>
                <a:ea typeface="Canva Sans Bold Italics"/>
                <a:cs typeface="Canva Sans Bold Italics"/>
                <a:sym typeface="Canva Sans Bold Italics"/>
              </a:rPr>
              <a:t>- Using Machine Learning</a:t>
            </a:r>
          </a:p>
        </p:txBody>
      </p:sp>
      <p:sp>
        <p:nvSpPr>
          <p:cNvPr id="4" name="TextBox 4"/>
          <p:cNvSpPr txBox="1"/>
          <p:nvPr/>
        </p:nvSpPr>
        <p:spPr>
          <a:xfrm>
            <a:off x="6863335" y="465012"/>
            <a:ext cx="4024354" cy="563688"/>
          </a:xfrm>
          <a:prstGeom prst="rect">
            <a:avLst/>
          </a:prstGeom>
        </p:spPr>
        <p:txBody>
          <a:bodyPr lIns="0" tIns="0" rIns="0" bIns="0" rtlCol="0" anchor="t">
            <a:spAutoFit/>
          </a:bodyPr>
          <a:lstStyle/>
          <a:p>
            <a:pPr marL="0" lvl="0" indent="0" algn="ctr">
              <a:lnSpc>
                <a:spcPts val="4630"/>
              </a:lnSpc>
              <a:spcBef>
                <a:spcPct val="0"/>
              </a:spcBef>
            </a:pPr>
            <a:r>
              <a:rPr lang="en-US" sz="3307" b="1" i="1">
                <a:solidFill>
                  <a:srgbClr val="00A8A6"/>
                </a:solidFill>
                <a:latin typeface="Open Sans Bold Italics"/>
                <a:ea typeface="Open Sans Bold Italics"/>
                <a:cs typeface="Open Sans Bold Italics"/>
                <a:sym typeface="Open Sans Bold Italics"/>
              </a:rPr>
              <a:t>SOLUTIONS</a:t>
            </a:r>
          </a:p>
        </p:txBody>
      </p:sp>
      <p:sp>
        <p:nvSpPr>
          <p:cNvPr id="5" name="TextBox 5"/>
          <p:cNvSpPr txBox="1"/>
          <p:nvPr/>
        </p:nvSpPr>
        <p:spPr>
          <a:xfrm>
            <a:off x="268488" y="4427586"/>
            <a:ext cx="8875512" cy="4266112"/>
          </a:xfrm>
          <a:prstGeom prst="rect">
            <a:avLst/>
          </a:prstGeom>
        </p:spPr>
        <p:txBody>
          <a:bodyPr lIns="0" tIns="0" rIns="0" bIns="0" rtlCol="0" anchor="t">
            <a:spAutoFit/>
          </a:bodyPr>
          <a:lstStyle/>
          <a:p>
            <a:pPr algn="ctr">
              <a:lnSpc>
                <a:spcPts val="5639"/>
              </a:lnSpc>
            </a:pPr>
            <a:r>
              <a:rPr lang="en-US" sz="2819" dirty="0">
                <a:solidFill>
                  <a:srgbClr val="3D3D3D"/>
                </a:solidFill>
                <a:latin typeface="Times New Roman"/>
                <a:ea typeface="Times New Roman"/>
                <a:cs typeface="Times New Roman"/>
                <a:sym typeface="Times New Roman"/>
              </a:rPr>
              <a:t>We also developed a Machine Learning Model to predict future visitor trends, including the total number of visitors and the specific locations they are likely to visit, helping the government and businesses identify priority areas for promoting holiday homes, especially in remote regions likely to become future tourist hotspots.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2" name="Freeform 2"/>
          <p:cNvSpPr/>
          <p:nvPr/>
        </p:nvSpPr>
        <p:spPr>
          <a:xfrm>
            <a:off x="401767" y="2833537"/>
            <a:ext cx="5638846" cy="3503133"/>
          </a:xfrm>
          <a:custGeom>
            <a:avLst/>
            <a:gdLst/>
            <a:ahLst/>
            <a:cxnLst/>
            <a:rect l="l" t="t" r="r" b="b"/>
            <a:pathLst>
              <a:path w="5638846" h="3503133">
                <a:moveTo>
                  <a:pt x="0" y="0"/>
                </a:moveTo>
                <a:lnTo>
                  <a:pt x="5638845" y="0"/>
                </a:lnTo>
                <a:lnTo>
                  <a:pt x="5638845" y="3503133"/>
                </a:lnTo>
                <a:lnTo>
                  <a:pt x="0" y="3503133"/>
                </a:lnTo>
                <a:lnTo>
                  <a:pt x="0" y="0"/>
                </a:lnTo>
                <a:close/>
              </a:path>
            </a:pathLst>
          </a:custGeom>
          <a:blipFill>
            <a:blip r:embed="rId2"/>
            <a:stretch>
              <a:fillRect/>
            </a:stretch>
          </a:blipFill>
        </p:spPr>
      </p:sp>
      <p:sp>
        <p:nvSpPr>
          <p:cNvPr id="3" name="Freeform 3"/>
          <p:cNvSpPr/>
          <p:nvPr/>
        </p:nvSpPr>
        <p:spPr>
          <a:xfrm>
            <a:off x="6623680" y="2833537"/>
            <a:ext cx="5370358" cy="3336335"/>
          </a:xfrm>
          <a:custGeom>
            <a:avLst/>
            <a:gdLst/>
            <a:ahLst/>
            <a:cxnLst/>
            <a:rect l="l" t="t" r="r" b="b"/>
            <a:pathLst>
              <a:path w="5370358" h="3336335">
                <a:moveTo>
                  <a:pt x="0" y="0"/>
                </a:moveTo>
                <a:lnTo>
                  <a:pt x="5370358" y="0"/>
                </a:lnTo>
                <a:lnTo>
                  <a:pt x="5370358" y="3336335"/>
                </a:lnTo>
                <a:lnTo>
                  <a:pt x="0" y="3336335"/>
                </a:lnTo>
                <a:lnTo>
                  <a:pt x="0" y="0"/>
                </a:lnTo>
                <a:close/>
              </a:path>
            </a:pathLst>
          </a:custGeom>
          <a:blipFill>
            <a:blip r:embed="rId3"/>
            <a:stretch>
              <a:fillRect/>
            </a:stretch>
          </a:blipFill>
        </p:spPr>
      </p:sp>
      <p:sp>
        <p:nvSpPr>
          <p:cNvPr id="4" name="Freeform 4"/>
          <p:cNvSpPr/>
          <p:nvPr/>
        </p:nvSpPr>
        <p:spPr>
          <a:xfrm>
            <a:off x="12309290" y="2690867"/>
            <a:ext cx="5619735" cy="3645803"/>
          </a:xfrm>
          <a:custGeom>
            <a:avLst/>
            <a:gdLst/>
            <a:ahLst/>
            <a:cxnLst/>
            <a:rect l="l" t="t" r="r" b="b"/>
            <a:pathLst>
              <a:path w="5619735" h="3645803">
                <a:moveTo>
                  <a:pt x="0" y="0"/>
                </a:moveTo>
                <a:lnTo>
                  <a:pt x="5619735" y="0"/>
                </a:lnTo>
                <a:lnTo>
                  <a:pt x="5619735" y="3645803"/>
                </a:lnTo>
                <a:lnTo>
                  <a:pt x="0" y="3645803"/>
                </a:lnTo>
                <a:lnTo>
                  <a:pt x="0" y="0"/>
                </a:lnTo>
                <a:close/>
              </a:path>
            </a:pathLst>
          </a:custGeom>
          <a:blipFill>
            <a:blip r:embed="rId4"/>
            <a:stretch>
              <a:fillRect/>
            </a:stretch>
          </a:blipFill>
        </p:spPr>
      </p:sp>
      <p:sp>
        <p:nvSpPr>
          <p:cNvPr id="5" name="Freeform 5"/>
          <p:cNvSpPr/>
          <p:nvPr/>
        </p:nvSpPr>
        <p:spPr>
          <a:xfrm>
            <a:off x="1028700" y="6602631"/>
            <a:ext cx="5532274" cy="3478417"/>
          </a:xfrm>
          <a:custGeom>
            <a:avLst/>
            <a:gdLst/>
            <a:ahLst/>
            <a:cxnLst/>
            <a:rect l="l" t="t" r="r" b="b"/>
            <a:pathLst>
              <a:path w="5532274" h="3478417">
                <a:moveTo>
                  <a:pt x="0" y="0"/>
                </a:moveTo>
                <a:lnTo>
                  <a:pt x="5532274" y="0"/>
                </a:lnTo>
                <a:lnTo>
                  <a:pt x="5532274" y="3478417"/>
                </a:lnTo>
                <a:lnTo>
                  <a:pt x="0" y="3478417"/>
                </a:lnTo>
                <a:lnTo>
                  <a:pt x="0" y="0"/>
                </a:lnTo>
                <a:close/>
              </a:path>
            </a:pathLst>
          </a:custGeom>
          <a:blipFill>
            <a:blip r:embed="rId5"/>
            <a:stretch>
              <a:fillRect/>
            </a:stretch>
          </a:blipFill>
        </p:spPr>
      </p:sp>
      <p:sp>
        <p:nvSpPr>
          <p:cNvPr id="6" name="Freeform 6"/>
          <p:cNvSpPr/>
          <p:nvPr/>
        </p:nvSpPr>
        <p:spPr>
          <a:xfrm>
            <a:off x="6863335" y="6602631"/>
            <a:ext cx="5571800" cy="3461481"/>
          </a:xfrm>
          <a:custGeom>
            <a:avLst/>
            <a:gdLst/>
            <a:ahLst/>
            <a:cxnLst/>
            <a:rect l="l" t="t" r="r" b="b"/>
            <a:pathLst>
              <a:path w="5571800" h="3461481">
                <a:moveTo>
                  <a:pt x="0" y="0"/>
                </a:moveTo>
                <a:lnTo>
                  <a:pt x="5571800" y="0"/>
                </a:lnTo>
                <a:lnTo>
                  <a:pt x="5571800" y="3461481"/>
                </a:lnTo>
                <a:lnTo>
                  <a:pt x="0" y="3461481"/>
                </a:lnTo>
                <a:lnTo>
                  <a:pt x="0" y="0"/>
                </a:lnTo>
                <a:close/>
              </a:path>
            </a:pathLst>
          </a:custGeom>
          <a:blipFill>
            <a:blip r:embed="rId6"/>
            <a:stretch>
              <a:fillRect/>
            </a:stretch>
          </a:blipFill>
        </p:spPr>
      </p:sp>
      <p:sp>
        <p:nvSpPr>
          <p:cNvPr id="7" name="Freeform 7"/>
          <p:cNvSpPr/>
          <p:nvPr/>
        </p:nvSpPr>
        <p:spPr>
          <a:xfrm>
            <a:off x="12739935" y="6602631"/>
            <a:ext cx="4865123" cy="3022458"/>
          </a:xfrm>
          <a:custGeom>
            <a:avLst/>
            <a:gdLst/>
            <a:ahLst/>
            <a:cxnLst/>
            <a:rect l="l" t="t" r="r" b="b"/>
            <a:pathLst>
              <a:path w="4865123" h="3022458">
                <a:moveTo>
                  <a:pt x="0" y="0"/>
                </a:moveTo>
                <a:lnTo>
                  <a:pt x="4865123" y="0"/>
                </a:lnTo>
                <a:lnTo>
                  <a:pt x="4865123" y="3022457"/>
                </a:lnTo>
                <a:lnTo>
                  <a:pt x="0" y="3022457"/>
                </a:lnTo>
                <a:lnTo>
                  <a:pt x="0" y="0"/>
                </a:lnTo>
                <a:close/>
              </a:path>
            </a:pathLst>
          </a:custGeom>
          <a:blipFill>
            <a:blip r:embed="rId7"/>
            <a:stretch>
              <a:fillRect/>
            </a:stretch>
          </a:blipFill>
        </p:spPr>
      </p:sp>
      <p:sp>
        <p:nvSpPr>
          <p:cNvPr id="8" name="TextBox 8"/>
          <p:cNvSpPr txBox="1"/>
          <p:nvPr/>
        </p:nvSpPr>
        <p:spPr>
          <a:xfrm>
            <a:off x="2045221" y="27668"/>
            <a:ext cx="14494304" cy="2564039"/>
          </a:xfrm>
          <a:prstGeom prst="rect">
            <a:avLst/>
          </a:prstGeom>
        </p:spPr>
        <p:txBody>
          <a:bodyPr lIns="0" tIns="0" rIns="0" bIns="0" rtlCol="0" anchor="t">
            <a:spAutoFit/>
          </a:bodyPr>
          <a:lstStyle/>
          <a:p>
            <a:pPr algn="ctr">
              <a:lnSpc>
                <a:spcPts val="7428"/>
              </a:lnSpc>
            </a:pPr>
            <a:r>
              <a:rPr lang="en-US" sz="4952" b="1" i="1" dirty="0">
                <a:solidFill>
                  <a:srgbClr val="3D3D3D"/>
                </a:solidFill>
                <a:latin typeface="Canva Sans Bold Italics"/>
                <a:ea typeface="Canva Sans Bold Italics"/>
                <a:cs typeface="Canva Sans Bold Italics"/>
                <a:sym typeface="Canva Sans Bold Italics"/>
              </a:rPr>
              <a:t>Automated Visitor Prediction Model</a:t>
            </a:r>
          </a:p>
          <a:p>
            <a:pPr algn="ctr">
              <a:lnSpc>
                <a:spcPts val="5628"/>
              </a:lnSpc>
            </a:pPr>
            <a:r>
              <a:rPr lang="en-US" sz="3752" b="1" i="1" dirty="0">
                <a:solidFill>
                  <a:srgbClr val="3D3D3D"/>
                </a:solidFill>
                <a:latin typeface="Canva Sans Bold Italics"/>
                <a:ea typeface="Canva Sans Bold Italics"/>
                <a:cs typeface="Canva Sans Bold Italics"/>
                <a:sym typeface="Canva Sans Bold Italics"/>
              </a:rPr>
              <a:t>Trend number of Visitors &amp; What places they are likely to visit  </a:t>
            </a:r>
          </a:p>
          <a:p>
            <a:pPr algn="ctr">
              <a:lnSpc>
                <a:spcPts val="7428"/>
              </a:lnSpc>
            </a:pPr>
            <a:endParaRPr lang="en-US" sz="3752" b="1" i="1" dirty="0">
              <a:solidFill>
                <a:srgbClr val="3D3D3D"/>
              </a:solidFill>
              <a:latin typeface="Canva Sans Bold Italics"/>
              <a:ea typeface="Canva Sans Bold Italics"/>
              <a:cs typeface="Canva Sans Bold Italics"/>
              <a:sym typeface="Canva Sans Bold Itali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422</Words>
  <Application>Microsoft Office PowerPoint</Application>
  <PresentationFormat>Custom</PresentationFormat>
  <Paragraphs>57</Paragraphs>
  <Slides>12</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vt:i4>
      </vt:variant>
    </vt:vector>
  </HeadingPairs>
  <TitlesOfParts>
    <vt:vector size="27" baseType="lpstr">
      <vt:lpstr>Canva Sans Bold Italics</vt:lpstr>
      <vt:lpstr>Arial</vt:lpstr>
      <vt:lpstr>The Seasons</vt:lpstr>
      <vt:lpstr>Canva Sans</vt:lpstr>
      <vt:lpstr>Times New Roman</vt:lpstr>
      <vt:lpstr>Open Sans Bold</vt:lpstr>
      <vt:lpstr>Open Sans</vt:lpstr>
      <vt:lpstr>Open Sans Bold Italics</vt:lpstr>
      <vt:lpstr>Calibri</vt:lpstr>
      <vt:lpstr>Kingred Modern</vt:lpstr>
      <vt:lpstr>Times New Roman Bold</vt:lpstr>
      <vt:lpstr>Canva Sans Bold</vt:lpstr>
      <vt:lpstr>Open Sans Italics</vt:lpstr>
      <vt:lpstr>Futura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Minimalist Travel Agency Presentation</dc:title>
  <cp:lastModifiedBy>SYNTHIA ISLAM</cp:lastModifiedBy>
  <cp:revision>14</cp:revision>
  <dcterms:created xsi:type="dcterms:W3CDTF">2006-08-16T00:00:00Z</dcterms:created>
  <dcterms:modified xsi:type="dcterms:W3CDTF">2024-09-08T02:03:30Z</dcterms:modified>
  <dc:identifier>DAGQFuyto-4</dc:identifier>
</cp:coreProperties>
</file>